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72" r:id="rId4"/>
    <p:sldId id="277" r:id="rId5"/>
    <p:sldId id="258" r:id="rId6"/>
    <p:sldId id="259" r:id="rId7"/>
    <p:sldId id="286" r:id="rId8"/>
    <p:sldId id="287" r:id="rId9"/>
    <p:sldId id="288" r:id="rId10"/>
    <p:sldId id="289" r:id="rId11"/>
    <p:sldId id="291" r:id="rId12"/>
    <p:sldId id="261" r:id="rId13"/>
    <p:sldId id="262" r:id="rId14"/>
    <p:sldId id="263" r:id="rId15"/>
    <p:sldId id="268" r:id="rId16"/>
    <p:sldId id="269" r:id="rId17"/>
    <p:sldId id="273" r:id="rId18"/>
    <p:sldId id="275" r:id="rId19"/>
    <p:sldId id="274" r:id="rId20"/>
    <p:sldId id="264" r:id="rId21"/>
    <p:sldId id="265" r:id="rId22"/>
    <p:sldId id="296" r:id="rId23"/>
    <p:sldId id="282" r:id="rId24"/>
    <p:sldId id="299" r:id="rId25"/>
    <p:sldId id="294" r:id="rId26"/>
    <p:sldId id="295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670D-D0D9-4836-8C65-A78A27C278BD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47D2-5192-4B45-93B9-3E264127B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47D2-5192-4B45-93B9-3E264127B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47D2-5192-4B45-93B9-3E264127B5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5E77-2A27-4CB4-9C8D-4B98A7B0FB2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64AA-8B93-4429-A57B-BED0ABC4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5E77-2A27-4CB4-9C8D-4B98A7B0FB2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64AA-8B93-4429-A57B-BED0ABC4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5E77-2A27-4CB4-9C8D-4B98A7B0FB2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64AA-8B93-4429-A57B-BED0ABC4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5E77-2A27-4CB4-9C8D-4B98A7B0FB2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64AA-8B93-4429-A57B-BED0ABC4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2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5E77-2A27-4CB4-9C8D-4B98A7B0FB2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64AA-8B93-4429-A57B-BED0ABC4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5E77-2A27-4CB4-9C8D-4B98A7B0FB2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64AA-8B93-4429-A57B-BED0ABC4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pgaa/database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mtClean="0"/>
              <a:t>Mercury Extraction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Hans </a:t>
            </a:r>
            <a:r>
              <a:rPr lang="en-US" b="1" dirty="0" err="1" smtClean="0"/>
              <a:t>Vigeland</a:t>
            </a:r>
            <a:r>
              <a:rPr lang="en-US" b="1" dirty="0" smtClean="0"/>
              <a:t> </a:t>
            </a:r>
            <a:r>
              <a:rPr lang="en-US" b="1" dirty="0" err="1" smtClean="0"/>
              <a:t>Lerum</a:t>
            </a:r>
            <a:endParaRPr lang="en-US" b="1" dirty="0" smtClean="0"/>
          </a:p>
          <a:p>
            <a:r>
              <a:rPr lang="en-US" dirty="0" smtClean="0"/>
              <a:t>Hydromet Project Meeting</a:t>
            </a:r>
          </a:p>
          <a:p>
            <a:r>
              <a:rPr lang="en-US" dirty="0" smtClean="0"/>
              <a:t>Oslo, 18</a:t>
            </a:r>
            <a:r>
              <a:rPr lang="en-US" baseline="30000" dirty="0" smtClean="0"/>
              <a:t>th</a:t>
            </a:r>
            <a:r>
              <a:rPr lang="en-US" dirty="0" smtClean="0"/>
              <a:t>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Extraction of different elements in Hydrochloric acid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7719"/>
            <a:ext cx="80105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8" y="6591835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H. Handley. Di-n-butyl Phosphorothioic Acid as an extractant for Metal ions. Analytical Chemistry 35 (1963) 991-995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0584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1551275"/>
            <a:ext cx="6984776" cy="5040560"/>
          </a:xfrm>
          <a:prstGeom prst="rect">
            <a:avLst/>
          </a:prstGeom>
          <a:effectLst>
            <a:outerShdw blurRad="50800" dist="190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Extraction of different elements in Hydrochloric acid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8" y="6591835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H. Handley. Di-n-butyl Phosphorothioic Acid as an extractant for Metal ions. Analytical Chemistry 35 (1963) 991-995</a:t>
            </a:r>
            <a:endParaRPr lang="en-US" sz="12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t="35652" r="2516" b="15447"/>
          <a:stretch/>
        </p:blipFill>
        <p:spPr bwMode="auto">
          <a:xfrm>
            <a:off x="1294048" y="1721945"/>
            <a:ext cx="6702288" cy="48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91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548318" y="3477478"/>
            <a:ext cx="3419872" cy="31683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9512" y="2204864"/>
            <a:ext cx="1715234" cy="2330836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1,4,8,11-tetrathiayclotetradecane</a:t>
            </a:r>
          </a:p>
        </p:txBody>
      </p:sp>
      <p:pic>
        <p:nvPicPr>
          <p:cNvPr id="4" name="Picture 2" descr="D:\pHd\March2015\1,4,8,11-tetrathiacyclotetradec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1" y="2379682"/>
            <a:ext cx="14001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09999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Extracts neutral mercury chloride complexes. Does this with more or less the same mechanic as its </a:t>
            </a:r>
            <a:r>
              <a:rPr lang="en-US" sz="2400" dirty="0"/>
              <a:t>sister compound: </a:t>
            </a:r>
            <a:r>
              <a:rPr lang="en-US" sz="2400" dirty="0" smtClean="0"/>
              <a:t>1,4,8,11,15,18,25-octathiacyclooctacosan.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a solvating extractant.</a:t>
            </a:r>
          </a:p>
          <a:p>
            <a:r>
              <a:rPr lang="en-US" sz="2400" dirty="0" smtClean="0"/>
              <a:t>Solvent used was nitrobenzene</a:t>
            </a:r>
            <a:endParaRPr lang="en-US" sz="2400" dirty="0"/>
          </a:p>
        </p:txBody>
      </p:sp>
      <p:pic>
        <p:nvPicPr>
          <p:cNvPr id="2050" name="Picture 2" descr="D:\pHd\March2015\u1,4,8,11,15,18,25-octathiacyclooctacos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41" y="3742442"/>
            <a:ext cx="30861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2" y="6211669"/>
            <a:ext cx="522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D. </a:t>
            </a:r>
            <a:r>
              <a:rPr lang="en-US" sz="1200" i="1" dirty="0" err="1" smtClean="0"/>
              <a:t>Sevdic</a:t>
            </a:r>
            <a:r>
              <a:rPr lang="en-US" sz="1200" i="1" dirty="0" smtClean="0"/>
              <a:t> and H. </a:t>
            </a:r>
            <a:r>
              <a:rPr lang="en-US" sz="1200" i="1" dirty="0" err="1" smtClean="0"/>
              <a:t>Meider</a:t>
            </a:r>
            <a:r>
              <a:rPr lang="en-US" sz="1200" i="1" dirty="0" smtClean="0"/>
              <a:t>, Macrocyclic </a:t>
            </a:r>
            <a:r>
              <a:rPr lang="en-US" sz="1200" i="1" dirty="0" err="1" smtClean="0"/>
              <a:t>Polythiaether</a:t>
            </a:r>
            <a:r>
              <a:rPr lang="en-US" sz="1200" i="1" dirty="0" smtClean="0"/>
              <a:t> as solvent extraction reagents-II Mercury(II) Extraction and complex formation. Journal of inorganic nuclear chemistry 39, (1997) 1409-1413.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3082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1920" y="1628800"/>
            <a:ext cx="504056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628800"/>
            <a:ext cx="3528392" cy="4104456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Octyl(phenyl)-N,N-diisobutyl carbamoylmethyl phosphine (CMPO)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595021"/>
            <a:ext cx="5267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from 1.9 to 2.2 moles of CMPO to extract one mole of mercury chloride. </a:t>
            </a:r>
          </a:p>
          <a:p>
            <a:endParaRPr lang="en-US" sz="2000" dirty="0"/>
          </a:p>
          <a:p>
            <a:r>
              <a:rPr lang="en-US" sz="2000" dirty="0" smtClean="0"/>
              <a:t>Literature suggest that when chloride  concentration is over 0.1 the primary species is</a:t>
            </a:r>
            <a:r>
              <a:rPr lang="en-GB" sz="2000" dirty="0" smtClean="0"/>
              <a:t> HgCl</a:t>
            </a:r>
            <a:r>
              <a:rPr lang="en-GB" sz="2000" baseline="-25000" dirty="0" smtClean="0"/>
              <a:t>4</a:t>
            </a:r>
            <a:r>
              <a:rPr lang="en-GB" sz="2000" baseline="30000" dirty="0" smtClean="0"/>
              <a:t>2-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Solvent used was 1.4-diisopropyl benzene.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048" y="6326564"/>
            <a:ext cx="913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K. N. Brewer et Al. Mercury extraction by the TRUEX process solvent: III extractable species and stoichiometry. Solvent extraction and ion exchange 16 (1997) 487-504.</a:t>
            </a:r>
            <a:endParaRPr lang="en-US" sz="1200" i="1" dirty="0"/>
          </a:p>
        </p:txBody>
      </p:sp>
      <p:pic>
        <p:nvPicPr>
          <p:cNvPr id="8194" name="Picture 2" descr="D:\pHd\March2015\CM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3" y="1985551"/>
            <a:ext cx="31467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648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K. J. Powell et Al. Chemical speciation of environmentally significant heavy metals with inorganic ligands. Part 1: The Hg</a:t>
            </a:r>
            <a:r>
              <a:rPr lang="en-US" sz="1200" i="1" baseline="30000" dirty="0" smtClean="0"/>
              <a:t>2+</a:t>
            </a:r>
            <a:r>
              <a:rPr lang="en-US" sz="1200" i="1" dirty="0" smtClean="0"/>
              <a:t>-Cl</a:t>
            </a:r>
            <a:r>
              <a:rPr lang="en-US" sz="1200" i="1" baseline="30000" dirty="0" smtClean="0"/>
              <a:t>-</a:t>
            </a:r>
            <a:r>
              <a:rPr lang="en-US" sz="1200" i="1" dirty="0" smtClean="0"/>
              <a:t>,OH</a:t>
            </a:r>
            <a:r>
              <a:rPr lang="en-US" sz="1200" i="1" baseline="30000" dirty="0" smtClean="0"/>
              <a:t>-</a:t>
            </a:r>
            <a:r>
              <a:rPr lang="en-US" sz="1200" i="1" dirty="0" smtClean="0"/>
              <a:t>,CO</a:t>
            </a:r>
            <a:r>
              <a:rPr lang="en-US" sz="1200" i="1" baseline="-25000" dirty="0" smtClean="0"/>
              <a:t>3</a:t>
            </a:r>
            <a:r>
              <a:rPr lang="en-US" sz="1200" i="1" baseline="30000" dirty="0" smtClean="0"/>
              <a:t>2-</a:t>
            </a:r>
            <a:r>
              <a:rPr lang="en-US" sz="1200" i="1" dirty="0" smtClean="0"/>
              <a:t>,SO</a:t>
            </a:r>
            <a:r>
              <a:rPr lang="en-US" sz="1200" i="1" baseline="-25000" dirty="0" smtClean="0"/>
              <a:t>4</a:t>
            </a:r>
            <a:r>
              <a:rPr lang="en-US" sz="1200" i="1" baseline="30000" dirty="0" smtClean="0"/>
              <a:t>2-</a:t>
            </a:r>
            <a:r>
              <a:rPr lang="en-US" sz="1200" i="1" dirty="0" smtClean="0"/>
              <a:t>, and PO</a:t>
            </a:r>
            <a:r>
              <a:rPr lang="en-US" sz="1200" i="1" baseline="-25000" dirty="0" smtClean="0"/>
              <a:t>4</a:t>
            </a:r>
            <a:r>
              <a:rPr lang="en-US" sz="1200" i="1" baseline="30000" dirty="0" smtClean="0"/>
              <a:t>3-</a:t>
            </a:r>
            <a:r>
              <a:rPr lang="en-US" sz="1200" i="1" dirty="0" smtClean="0"/>
              <a:t> Aqueous Systems. Pure and applied chemistry 77 (2005) 739-800.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5009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48072" y="2151653"/>
            <a:ext cx="2627784" cy="28803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Tributylphosphate</a:t>
            </a:r>
          </a:p>
        </p:txBody>
      </p:sp>
      <p:pic>
        <p:nvPicPr>
          <p:cNvPr id="4" name="Picture 5" descr="D:\pHd\March2015\t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9685"/>
            <a:ext cx="19907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3093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K. N. Brewer et Al. Mercury </a:t>
            </a:r>
            <a:r>
              <a:rPr lang="en-US" sz="1200" i="1" dirty="0" err="1" smtClean="0"/>
              <a:t>extractio</a:t>
            </a:r>
            <a:r>
              <a:rPr lang="en-US" sz="1200" i="1" dirty="0" smtClean="0"/>
              <a:t> by the TRUEX </a:t>
            </a:r>
            <a:r>
              <a:rPr lang="en-US" sz="1200" i="1" dirty="0" err="1" smtClean="0"/>
              <a:t>proces</a:t>
            </a:r>
            <a:r>
              <a:rPr lang="en-US" sz="1200" i="1" dirty="0" smtClean="0"/>
              <a:t> solvent: III extractable species and stoichiometry. Solvent extraction and ion exchange 16 (1997) 487-504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0631" y="2132856"/>
            <a:ext cx="5364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TBP needs to be 1.5 to 1.8 moles for each mole of </a:t>
            </a:r>
            <a:r>
              <a:rPr lang="en-GB" dirty="0" smtClean="0"/>
              <a:t>HgCl</a:t>
            </a:r>
            <a:r>
              <a:rPr lang="en-GB" baseline="-25000" dirty="0"/>
              <a:t>2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TBP was diluted in n-dodecane.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1616026"/>
            <a:ext cx="2160240" cy="188498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67614"/>
            <a:ext cx="8229600" cy="1143000"/>
          </a:xfrm>
        </p:spPr>
        <p:txBody>
          <a:bodyPr/>
          <a:lstStyle/>
          <a:p>
            <a:r>
              <a:rPr lang="en-US" dirty="0" err="1" smtClean="0"/>
              <a:t>Cyanex</a:t>
            </a:r>
            <a:r>
              <a:rPr lang="en-US" dirty="0" smtClean="0"/>
              <a:t> 471X</a:t>
            </a:r>
            <a:endParaRPr lang="en-US" dirty="0"/>
          </a:p>
        </p:txBody>
      </p:sp>
      <p:pic>
        <p:nvPicPr>
          <p:cNvPr id="3074" name="Picture 2" descr="D:\pHd\March2015\Cyanex47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2648"/>
            <a:ext cx="1781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3711" y="69269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extraction with this compound seems to be very dependent on what kind of solvent is used. This was tested in 1 M </a:t>
            </a:r>
            <a:r>
              <a:rPr lang="en-US" dirty="0" err="1" smtClean="0"/>
              <a:t>HCl</a:t>
            </a:r>
            <a:r>
              <a:rPr lang="en-US" dirty="0" smtClean="0"/>
              <a:t> with 0.2 M </a:t>
            </a:r>
            <a:r>
              <a:rPr lang="en-US" dirty="0" err="1" smtClean="0"/>
              <a:t>Cyanex</a:t>
            </a:r>
            <a:r>
              <a:rPr lang="en-US" dirty="0" smtClean="0"/>
              <a:t> 471X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9633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Francis, T. P. Rao and M. L. P. Reddy. </a:t>
            </a:r>
            <a:r>
              <a:rPr lang="en-US" sz="1200" i="1" dirty="0" err="1" smtClean="0"/>
              <a:t>Cyanex</a:t>
            </a:r>
            <a:r>
              <a:rPr lang="en-US" sz="1200" i="1" dirty="0" smtClean="0"/>
              <a:t> 471x as extractant for the recovery of Hg(II) from industrial wastes. Hydrometallurgy 57(2000) 263-268.</a:t>
            </a:r>
            <a:endParaRPr lang="en-US" sz="12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64561"/>
              </p:ext>
            </p:extLst>
          </p:nvPr>
        </p:nvGraphicFramePr>
        <p:xfrm>
          <a:off x="2483768" y="1616026"/>
          <a:ext cx="5616624" cy="440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31"/>
                <a:gridCol w="2017476"/>
                <a:gridCol w="1053117"/>
              </a:tblGrid>
              <a:tr h="17432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Solvent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Dielectric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Constant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46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Complexing solvent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54610">
                <a:tc>
                  <a:txBody>
                    <a:bodyPr/>
                    <a:lstStyle/>
                    <a:p>
                      <a:r>
                        <a:rPr lang="en-US" dirty="0" smtClean="0"/>
                        <a:t>Methylisobutyl ketone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Halogenated</a:t>
                      </a:r>
                      <a:r>
                        <a:rPr lang="en-US" b="1" baseline="0" dirty="0" smtClean="0"/>
                        <a:t> compounds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Chloroform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Aromatic</a:t>
                      </a:r>
                      <a:r>
                        <a:rPr lang="en-US" b="1" baseline="0" dirty="0" smtClean="0"/>
                        <a:t> solvents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dirty="0" smtClean="0"/>
                        <a:t>Benzene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dirty="0" smtClean="0"/>
                        <a:t>Xylene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dirty="0" smtClean="0"/>
                        <a:t>Toluene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Hydrocarbons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46128">
                <a:tc>
                  <a:txBody>
                    <a:bodyPr/>
                    <a:lstStyle/>
                    <a:p>
                      <a:r>
                        <a:rPr lang="en-US" dirty="0" smtClean="0"/>
                        <a:t>Cyclohexane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73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Stripping from </a:t>
            </a:r>
            <a:r>
              <a:rPr lang="en-US" dirty="0" err="1" smtClean="0"/>
              <a:t>Cyanex</a:t>
            </a:r>
            <a:r>
              <a:rPr lang="en-US" dirty="0" smtClean="0"/>
              <a:t> 471X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T. Francis, T. P. Rao and M. L. P. Reddy. </a:t>
            </a:r>
            <a:r>
              <a:rPr lang="en-US" sz="1200" i="1" dirty="0" err="1"/>
              <a:t>Cyanex</a:t>
            </a:r>
            <a:r>
              <a:rPr lang="en-US" sz="1200" i="1" dirty="0"/>
              <a:t> 471x as extractant for the recovery of Hg(II) from industrial wastes. Hydrometallurgy 57(2000) </a:t>
            </a:r>
            <a:r>
              <a:rPr lang="en-US" sz="1200" i="1" dirty="0" smtClean="0"/>
              <a:t>263-268.</a:t>
            </a:r>
            <a:endParaRPr lang="en-US" sz="12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2406"/>
              </p:ext>
            </p:extLst>
          </p:nvPr>
        </p:nvGraphicFramePr>
        <p:xfrm>
          <a:off x="107504" y="299695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Stripping agent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%recovery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0.01 M Na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0.01 M 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Cl (pH=10.8)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0.01 </a:t>
                      </a:r>
                      <a:r>
                        <a:rPr lang="en-US" baseline="0" dirty="0" err="1" smtClean="0"/>
                        <a:t>NaCl</a:t>
                      </a:r>
                      <a:r>
                        <a:rPr lang="en-US" baseline="0" dirty="0" smtClean="0"/>
                        <a:t> (pH=12.3)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7984" y="2564904"/>
            <a:ext cx="4392488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Stripping of </a:t>
            </a:r>
            <a:r>
              <a:rPr lang="en-US" sz="2800" dirty="0" err="1" smtClean="0"/>
              <a:t>Cyanex</a:t>
            </a:r>
            <a:r>
              <a:rPr lang="en-US" sz="2800" dirty="0" smtClean="0"/>
              <a:t> 471X from xylene using different stripping agents phase ratio was kept 1/1.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11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en-US" dirty="0" err="1" smtClean="0"/>
              <a:t>Cyanex</a:t>
            </a:r>
            <a:r>
              <a:rPr lang="en-US" dirty="0" smtClean="0"/>
              <a:t> 923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7715200" cy="8206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 mixture of four trialkylphosphine oxides.</a:t>
            </a:r>
          </a:p>
          <a:p>
            <a:pPr marL="0" indent="0">
              <a:buNone/>
            </a:pPr>
            <a:r>
              <a:rPr lang="en-US" dirty="0" smtClean="0"/>
              <a:t>Have a D ratio of around 25 when the chloride concentration is around 0.04 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226" y="6377861"/>
            <a:ext cx="887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Meera</a:t>
            </a:r>
            <a:r>
              <a:rPr lang="en-US" sz="1200" i="1" dirty="0" smtClean="0"/>
              <a:t>, T. Francis and M. L. P. Reddy. Studies on the liquid-liquid extraction of mercury(II) from acidic chloride solutions using </a:t>
            </a:r>
            <a:r>
              <a:rPr lang="en-US" sz="1200" i="1" dirty="0" err="1" smtClean="0"/>
              <a:t>Cyanex</a:t>
            </a:r>
            <a:r>
              <a:rPr lang="en-US" sz="1200" i="1" dirty="0" smtClean="0"/>
              <a:t> 923.</a:t>
            </a:r>
          </a:p>
          <a:p>
            <a:r>
              <a:rPr lang="en-US" sz="1200" i="1" dirty="0" smtClean="0"/>
              <a:t>Hydrometallurgy 61 (2001) 97-103.</a:t>
            </a:r>
            <a:endParaRPr lang="en-US" sz="12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3830"/>
              </p:ext>
            </p:extLst>
          </p:nvPr>
        </p:nvGraphicFramePr>
        <p:xfrm>
          <a:off x="1259632" y="1412776"/>
          <a:ext cx="6192687" cy="483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064229"/>
                <a:gridCol w="2064229"/>
              </a:tblGrid>
              <a:tr h="5537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Solvent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Dielectric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Constant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46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Complexing solvent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5546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Methylisobutyl ketone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13.11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543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Halogenated solvents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Chloroform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4.9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Carbon tetrachloride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2.21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Aromatic</a:t>
                      </a:r>
                      <a:r>
                        <a:rPr lang="en-US" sz="1400" b="1" baseline="0" dirty="0" smtClean="0"/>
                        <a:t> solvents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Benzene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2.28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Xylene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2.26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Toluene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Hydrocarbons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Cyclohexane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2.02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16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Kerosene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426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Stripping from </a:t>
            </a:r>
            <a:r>
              <a:rPr lang="en-US" dirty="0" err="1" smtClean="0"/>
              <a:t>Cyanex</a:t>
            </a:r>
            <a:r>
              <a:rPr lang="en-US" dirty="0" smtClean="0"/>
              <a:t> 923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276872"/>
            <a:ext cx="434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Stripping </a:t>
            </a:r>
            <a:r>
              <a:rPr lang="en-US" dirty="0" err="1" smtClean="0"/>
              <a:t>Cyanex</a:t>
            </a:r>
            <a:r>
              <a:rPr lang="en-US" dirty="0" smtClean="0"/>
              <a:t> 923 using different agents. </a:t>
            </a:r>
          </a:p>
          <a:p>
            <a:r>
              <a:rPr lang="en-US" dirty="0" smtClean="0"/>
              <a:t>Stripping from kerosene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80406"/>
              </p:ext>
            </p:extLst>
          </p:nvPr>
        </p:nvGraphicFramePr>
        <p:xfrm>
          <a:off x="107504" y="191683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Stripping agent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%recovery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0.01 M Na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0.01 M 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Cl (pH=9)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0.01 </a:t>
                      </a:r>
                      <a:r>
                        <a:rPr lang="en-US" baseline="0" dirty="0" err="1" smtClean="0"/>
                        <a:t>NaCl</a:t>
                      </a:r>
                      <a:r>
                        <a:rPr lang="en-US" baseline="0" dirty="0" smtClean="0"/>
                        <a:t> (pH=9)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5% thiourea in 1% </a:t>
                      </a:r>
                      <a:r>
                        <a:rPr lang="en-US" baseline="0" dirty="0" err="1" smtClean="0"/>
                        <a:t>HCl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 M </a:t>
                      </a:r>
                      <a:r>
                        <a:rPr lang="en-US" baseline="0" dirty="0" err="1" smtClean="0"/>
                        <a:t>HCl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773" y="6244564"/>
            <a:ext cx="887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Meera</a:t>
            </a:r>
            <a:r>
              <a:rPr lang="en-US" sz="1200" i="1" dirty="0" smtClean="0"/>
              <a:t>, T. Francis and M. L. P. Reddy. Studies on the liquid-liquid extraction of mercury(II) from acidic chloride solutions using </a:t>
            </a:r>
            <a:r>
              <a:rPr lang="en-US" sz="1200" i="1" dirty="0" err="1" smtClean="0"/>
              <a:t>Cyanex</a:t>
            </a:r>
            <a:r>
              <a:rPr lang="en-US" sz="1200" i="1" dirty="0" smtClean="0"/>
              <a:t> 923.</a:t>
            </a:r>
          </a:p>
          <a:p>
            <a:r>
              <a:rPr lang="en-US" sz="1200" i="1" dirty="0" smtClean="0"/>
              <a:t>Hydrometallurgy 61 (2001) 97-103.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91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Hd\March2015\cyanex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9999" y="-145702"/>
            <a:ext cx="5514975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Constituents of CYANEX 923 components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82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Complexation of mercury</a:t>
            </a:r>
          </a:p>
          <a:p>
            <a:r>
              <a:rPr lang="en-US" dirty="0" smtClean="0"/>
              <a:t>Ligands in the solution</a:t>
            </a:r>
          </a:p>
          <a:p>
            <a:r>
              <a:rPr lang="en-US" dirty="0" smtClean="0"/>
              <a:t>Extractants</a:t>
            </a:r>
          </a:p>
          <a:p>
            <a:r>
              <a:rPr lang="en-US" dirty="0" smtClean="0"/>
              <a:t>Stripping</a:t>
            </a:r>
          </a:p>
          <a:p>
            <a:r>
              <a:rPr lang="en-US" dirty="0" smtClean="0"/>
              <a:t>Mercury halides</a:t>
            </a:r>
          </a:p>
          <a:p>
            <a:r>
              <a:rPr lang="en-US" dirty="0" smtClean="0"/>
              <a:t>Neutron activation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8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𝐻𝑔𝑋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X is an halogen. It is </a:t>
            </a:r>
            <a:r>
              <a:rPr lang="en-US" dirty="0" err="1" smtClean="0"/>
              <a:t>unpolar</a:t>
            </a:r>
            <a:r>
              <a:rPr lang="en-US" dirty="0" smtClean="0"/>
              <a:t> and huge.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means that it can be more soluble in organic solutions than aqueous solutions.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bigger the halogens the less soluble in water than it is in organic solvents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20240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</a:t>
            </a:r>
            <a:r>
              <a:rPr lang="en-US" sz="1200" i="1" dirty="0" err="1" smtClean="0"/>
              <a:t>Sekine</a:t>
            </a:r>
            <a:r>
              <a:rPr lang="en-US" sz="1200" i="1" dirty="0" smtClean="0"/>
              <a:t> and T. </a:t>
            </a:r>
            <a:r>
              <a:rPr lang="en-US" sz="1200" i="1" dirty="0" err="1" smtClean="0"/>
              <a:t>Ishi</a:t>
            </a:r>
            <a:r>
              <a:rPr lang="en-US" sz="1200" i="1" dirty="0" smtClean="0"/>
              <a:t>. Studies of the Liquid-Liquid partition systems. VII. The solvent extraction of Mercury (II) Chloride, bromide, iodide and thiocyanate with some organic solvents. Bulleting of the chemical society of japan 43 (1970) 2422-2429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63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Activation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Mercury is attractive for neutron activation analysis.</a:t>
            </a:r>
          </a:p>
          <a:p>
            <a:r>
              <a:rPr lang="en-US" dirty="0" smtClean="0"/>
              <a:t>It has a high cross section, </a:t>
            </a:r>
            <a:r>
              <a:rPr lang="en-US" baseline="30000" dirty="0" smtClean="0"/>
              <a:t>196</a:t>
            </a:r>
            <a:r>
              <a:rPr lang="en-US" dirty="0" smtClean="0"/>
              <a:t>Hg has a cross-section of 3000 barn, for thermal neutrons.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UiO’s</a:t>
            </a:r>
            <a:r>
              <a:rPr lang="en-US" dirty="0" smtClean="0"/>
              <a:t> current neutron source we will only have an activity of 1.1 </a:t>
            </a:r>
            <a:r>
              <a:rPr lang="en-US" dirty="0" err="1" smtClean="0"/>
              <a:t>kBq</a:t>
            </a:r>
            <a:r>
              <a:rPr lang="en-US" dirty="0" smtClean="0"/>
              <a:t>/gram. This is to low.  </a:t>
            </a:r>
          </a:p>
          <a:p>
            <a:r>
              <a:rPr lang="en-US" dirty="0" smtClean="0"/>
              <a:t>A new stronger neutron source could make this a more viable technique.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4" y="6488668"/>
            <a:ext cx="4930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J. Magill G. </a:t>
            </a:r>
            <a:r>
              <a:rPr lang="en-US" sz="1400" i="1" dirty="0" err="1" smtClean="0"/>
              <a:t>Pfenning</a:t>
            </a:r>
            <a:r>
              <a:rPr lang="en-US" sz="1400" i="1" dirty="0" smtClean="0"/>
              <a:t> and J. </a:t>
            </a:r>
            <a:r>
              <a:rPr lang="en-US" sz="1400" i="1" dirty="0" err="1" smtClean="0"/>
              <a:t>Galy</a:t>
            </a:r>
            <a:r>
              <a:rPr lang="en-US" sz="1400" i="1" dirty="0" smtClean="0"/>
              <a:t>. Karlsruher Nuklidekarte 7 (2006)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079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mercury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2044824"/>
          </a:xfrm>
        </p:spPr>
        <p:txBody>
          <a:bodyPr/>
          <a:lstStyle/>
          <a:p>
            <a:r>
              <a:rPr lang="en-US" dirty="0" smtClean="0"/>
              <a:t>Working range 0.0015 ng-1200 ng.</a:t>
            </a:r>
          </a:p>
          <a:p>
            <a:r>
              <a:rPr lang="en-US" dirty="0" smtClean="0"/>
              <a:t>Can handle solid, gas and </a:t>
            </a:r>
            <a:r>
              <a:rPr lang="en-US" dirty="0" smtClean="0">
                <a:solidFill>
                  <a:srgbClr val="FF0000"/>
                </a:solidFill>
              </a:rPr>
              <a:t>liquid</a:t>
            </a:r>
            <a:r>
              <a:rPr lang="en-US" dirty="0" smtClean="0"/>
              <a:t> samples.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Extraction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promising extractant seems </a:t>
            </a:r>
            <a:r>
              <a:rPr lang="en-US" dirty="0"/>
              <a:t>to be Di-n-butyl Phosphorthioic </a:t>
            </a:r>
            <a:r>
              <a:rPr lang="en-US" dirty="0" smtClean="0"/>
              <a:t>Acid</a:t>
            </a:r>
          </a:p>
          <a:p>
            <a:r>
              <a:rPr lang="en-US" dirty="0" smtClean="0"/>
              <a:t>Only have data in CCl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Needs to be tested in more suitable solvents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Cyanex</a:t>
            </a:r>
            <a:r>
              <a:rPr lang="en-US" dirty="0" smtClean="0"/>
              <a:t> 471x, 923, methyl isobutyl ketone was promising</a:t>
            </a:r>
          </a:p>
          <a:p>
            <a:r>
              <a:rPr lang="en-US" dirty="0" smtClean="0"/>
              <a:t>What is the most suited?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D:\pHd\March2015\Di-n-butylphosporothioic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0859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mercury analyzer is probably the best option</a:t>
            </a:r>
          </a:p>
          <a:p>
            <a:r>
              <a:rPr lang="en-US" dirty="0" smtClean="0"/>
              <a:t>IFE does not activate mercury</a:t>
            </a:r>
          </a:p>
          <a:p>
            <a:r>
              <a:rPr lang="en-US" dirty="0" smtClean="0"/>
              <a:t>Radioactive mercury must be bought </a:t>
            </a:r>
            <a:r>
              <a:rPr lang="en-US" dirty="0" err="1" smtClean="0"/>
              <a:t>elsewere</a:t>
            </a:r>
            <a:endParaRPr lang="en-US" dirty="0" smtClean="0"/>
          </a:p>
          <a:p>
            <a:r>
              <a:rPr lang="en-US" dirty="0" smtClean="0"/>
              <a:t>The neutron source at UIO is </a:t>
            </a:r>
            <a:r>
              <a:rPr lang="en-US" dirty="0" smtClean="0"/>
              <a:t>too weak</a:t>
            </a:r>
          </a:p>
          <a:p>
            <a:r>
              <a:rPr lang="en-US" dirty="0" smtClean="0"/>
              <a:t>A neutron generator could open up new possibilities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Alamine</a:t>
            </a:r>
            <a:r>
              <a:rPr lang="en-US" dirty="0" smtClean="0"/>
              <a:t> 304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An impure trilauryl amine, a high weight tertiary amine. I assume that this extractant change the composition of the solution. The extraction is low until the concentration is above 1 % then it increases drastically. Organic solution is kerosene aqueous solution prior to extraction is 0.1 M </a:t>
            </a:r>
            <a:r>
              <a:rPr lang="en-US" dirty="0" err="1" smtClean="0"/>
              <a:t>HCl</a:t>
            </a:r>
            <a:r>
              <a:rPr lang="en-US" dirty="0" smtClean="0"/>
              <a:t>. Here the extraction increases with increased </a:t>
            </a:r>
            <a:r>
              <a:rPr lang="en-US" dirty="0" err="1" smtClean="0"/>
              <a:t>HCl</a:t>
            </a:r>
            <a:r>
              <a:rPr lang="en-US" dirty="0" smtClean="0"/>
              <a:t> concentration.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52534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C. McDonald and G. H. </a:t>
            </a:r>
            <a:r>
              <a:rPr lang="en-US" sz="1200" i="1" dirty="0" err="1" smtClean="0"/>
              <a:t>Pahlavan</a:t>
            </a:r>
            <a:r>
              <a:rPr lang="en-US" sz="1200" i="1" dirty="0" smtClean="0"/>
              <a:t>. Solvent extraction of mercury using </a:t>
            </a:r>
            <a:r>
              <a:rPr lang="en-US" sz="1200" i="1" dirty="0" err="1" smtClean="0"/>
              <a:t>alamine</a:t>
            </a:r>
            <a:r>
              <a:rPr lang="en-US" sz="1200" i="1" dirty="0" smtClean="0"/>
              <a:t> 304. </a:t>
            </a:r>
            <a:r>
              <a:rPr lang="en-US" sz="1200" i="1" dirty="0" err="1" smtClean="0"/>
              <a:t>Microchimica</a:t>
            </a:r>
            <a:r>
              <a:rPr lang="en-US" sz="1200" i="1" dirty="0" smtClean="0"/>
              <a:t> Acta, 2 (1982) 77-82.</a:t>
            </a:r>
            <a:endParaRPr lang="en-US" sz="12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24894"/>
              </p:ext>
            </p:extLst>
          </p:nvPr>
        </p:nvGraphicFramePr>
        <p:xfrm>
          <a:off x="1763688" y="371703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Alamine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concentration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Mercury extracted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en-US" dirty="0" smtClean="0"/>
              <a:t>Stripping from 5% </a:t>
            </a:r>
            <a:r>
              <a:rPr lang="en-US" dirty="0" err="1" smtClean="0"/>
              <a:t>Alamine</a:t>
            </a:r>
            <a:r>
              <a:rPr lang="en-US" dirty="0" smtClean="0"/>
              <a:t> 304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30459"/>
              </p:ext>
            </p:extLst>
          </p:nvPr>
        </p:nvGraphicFramePr>
        <p:xfrm>
          <a:off x="683568" y="1700808"/>
          <a:ext cx="8229600" cy="283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Stripping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agent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Mercury extracted 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NH</a:t>
                      </a:r>
                      <a:r>
                        <a:rPr lang="en-US" sz="1200" baseline="-25000" dirty="0" smtClean="0"/>
                        <a:t>4</a:t>
                      </a:r>
                      <a:r>
                        <a:rPr lang="en-US" sz="1200" dirty="0" smtClean="0"/>
                        <a:t>OH 2.5 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S</a:t>
                      </a:r>
                      <a:r>
                        <a:rPr lang="en-US" sz="1200" baseline="0" dirty="0" smtClean="0"/>
                        <a:t> 1 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39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SO</a:t>
                      </a:r>
                      <a:r>
                        <a:rPr lang="en-US" sz="1200" baseline="-25000" dirty="0" smtClean="0"/>
                        <a:t>3</a:t>
                      </a:r>
                      <a:r>
                        <a:rPr lang="en-US" sz="1200" dirty="0" smtClean="0"/>
                        <a:t> 1 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56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KOCN 2.5-5 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64-94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KSCN 2.5-5M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71-91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HNO</a:t>
                      </a:r>
                      <a:r>
                        <a:rPr lang="en-US" sz="1200" baseline="-25000" dirty="0" smtClean="0"/>
                        <a:t>3</a:t>
                      </a:r>
                      <a:r>
                        <a:rPr lang="en-US" sz="1200" dirty="0" smtClean="0"/>
                        <a:t> 1.25 - 5</a:t>
                      </a:r>
                      <a:r>
                        <a:rPr lang="en-US" sz="1200" baseline="0" dirty="0" smtClean="0"/>
                        <a:t> 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42-99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NaOH</a:t>
                      </a:r>
                      <a:r>
                        <a:rPr lang="en-US" sz="1200" baseline="0" dirty="0" smtClean="0"/>
                        <a:t> 0.1  - 2 M 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85-99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  <a:tr h="314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EDTA 0.02 – 0.05 M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97-98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52534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C. McDonald and G. H. </a:t>
            </a:r>
            <a:r>
              <a:rPr lang="en-US" sz="1200" i="1" dirty="0" err="1" smtClean="0"/>
              <a:t>Pahlavan</a:t>
            </a:r>
            <a:r>
              <a:rPr lang="en-US" sz="1200" i="1" dirty="0" smtClean="0"/>
              <a:t>. Solvent extraction of mercury using </a:t>
            </a:r>
            <a:r>
              <a:rPr lang="en-US" sz="1200" i="1" dirty="0" err="1" smtClean="0"/>
              <a:t>alamine</a:t>
            </a:r>
            <a:r>
              <a:rPr lang="en-US" sz="1200" i="1" dirty="0" smtClean="0"/>
              <a:t> 304. </a:t>
            </a:r>
            <a:r>
              <a:rPr lang="en-US" sz="1200" i="1" dirty="0" err="1" smtClean="0"/>
              <a:t>Microchimica</a:t>
            </a:r>
            <a:r>
              <a:rPr lang="en-US" sz="1200" i="1" dirty="0" smtClean="0"/>
              <a:t> Acta, 2 (1982) 77-82.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846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Prompt Neutron activation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aseline="30000" dirty="0" smtClean="0"/>
              <a:t>199</a:t>
            </a:r>
            <a:r>
              <a:rPr lang="en-US" dirty="0" smtClean="0"/>
              <a:t>Hg isotope has an atomic abundance of 16.87% and a cross-section of thermal neutrons of 2100. However the </a:t>
            </a:r>
            <a:r>
              <a:rPr lang="en-US" baseline="30000" dirty="0" smtClean="0"/>
              <a:t>200</a:t>
            </a:r>
            <a:r>
              <a:rPr lang="en-US" dirty="0" smtClean="0"/>
              <a:t>Hg is not radioactive. But it can be used with prompt gamma. This together with the 196 isotope should give a high number of counts per second.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4283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J. Magill, G. </a:t>
            </a:r>
            <a:r>
              <a:rPr lang="en-US" sz="1200" i="1" dirty="0" err="1" smtClean="0"/>
              <a:t>Pfenning</a:t>
            </a:r>
            <a:r>
              <a:rPr lang="en-US" sz="1200" i="1" dirty="0" smtClean="0"/>
              <a:t> and J. </a:t>
            </a:r>
            <a:r>
              <a:rPr lang="en-US" sz="1200" i="1" dirty="0" err="1" smtClean="0"/>
              <a:t>Galy</a:t>
            </a:r>
            <a:r>
              <a:rPr lang="en-US" sz="1200" i="1" dirty="0" smtClean="0"/>
              <a:t>. Karlsruher Nuklidekarte 7 (2006)</a:t>
            </a:r>
            <a:endParaRPr lang="en-US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078796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Paviotti-Corcurea</a:t>
            </a:r>
            <a:r>
              <a:rPr lang="en-US" sz="1200" i="1" dirty="0" smtClean="0"/>
              <a:t>. </a:t>
            </a:r>
            <a:r>
              <a:rPr lang="en-US" sz="1200" i="1" dirty="0" smtClean="0">
                <a:hlinkClick r:id="rId2"/>
              </a:rPr>
              <a:t>https</a:t>
            </a:r>
            <a:r>
              <a:rPr lang="en-US" sz="1200" i="1" dirty="0">
                <a:hlinkClick r:id="rId2"/>
              </a:rPr>
              <a:t>://</a:t>
            </a:r>
            <a:r>
              <a:rPr lang="en-US" sz="1200" i="1" dirty="0" smtClean="0">
                <a:hlinkClick r:id="rId2"/>
              </a:rPr>
              <a:t>www-nds.iaea.org/pgaa/databases.htm</a:t>
            </a:r>
            <a:r>
              <a:rPr lang="en-US" sz="1200" i="1" dirty="0" smtClean="0"/>
              <a:t> . Database for Prompt Gamma-ray Neutron activation analysis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253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Mercury is a highly toxic element and will often need to be removed from waste streams,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Industrial solutions are nearly always composed of </a:t>
            </a:r>
            <a:r>
              <a:rPr lang="en-US" b="1" i="1" dirty="0" smtClean="0">
                <a:solidFill>
                  <a:srgbClr val="FF0000"/>
                </a:solidFill>
              </a:rPr>
              <a:t>many components</a:t>
            </a:r>
            <a:r>
              <a:rPr lang="en-US" dirty="0" smtClean="0"/>
              <a:t>, with several possible ligands.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Most literature data is for </a:t>
            </a:r>
            <a:r>
              <a:rPr lang="en-US" b="1" i="1" dirty="0" smtClean="0">
                <a:solidFill>
                  <a:srgbClr val="FF0000"/>
                </a:solidFill>
              </a:rPr>
              <a:t>single-ligand synthetic solutions</a:t>
            </a:r>
            <a:r>
              <a:rPr lang="en-US" dirty="0" smtClean="0"/>
              <a:t>. We want to expand on this by studying two ligand systems.</a:t>
            </a:r>
          </a:p>
        </p:txBody>
      </p:sp>
    </p:spTree>
    <p:extLst>
      <p:ext uri="{BB962C8B-B14F-4D97-AF65-F5344CB8AC3E}">
        <p14:creationId xmlns:p14="http://schemas.microsoft.com/office/powerpoint/2010/main" val="293441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system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want to extract the chief component of the solution. We want to extract pollutants in the feed.</a:t>
            </a:r>
          </a:p>
          <a:p>
            <a:r>
              <a:rPr lang="en-US" dirty="0" smtClean="0"/>
              <a:t>Must be selective enough to not extract the main metal ion</a:t>
            </a:r>
          </a:p>
          <a:p>
            <a:r>
              <a:rPr lang="en-US" dirty="0" smtClean="0"/>
              <a:t>Must be strippable</a:t>
            </a:r>
          </a:p>
          <a:p>
            <a:r>
              <a:rPr lang="en-US" dirty="0" smtClean="0"/>
              <a:t>Must not be to environmentally hazardous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tikler\Phd\mercury\mercurychlor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11432" r="5012" b="4727"/>
          <a:stretch/>
        </p:blipFill>
        <p:spPr bwMode="auto">
          <a:xfrm>
            <a:off x="899592" y="1121757"/>
            <a:ext cx="7132509" cy="53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Complexation</a:t>
            </a:r>
            <a:r>
              <a:rPr lang="en-US" b="1" dirty="0" smtClean="0"/>
              <a:t> of Hg in </a:t>
            </a:r>
            <a:r>
              <a:rPr lang="en-US" b="1" dirty="0" err="1" smtClean="0"/>
              <a:t>Cl</a:t>
            </a:r>
            <a:r>
              <a:rPr lang="en-US" b="1" dirty="0" smtClean="0"/>
              <a:t>-solutions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533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K. J. Powell et Al. Chemical speciation of environmentally significant heavy metals with inorganic ligands. Part 1: The Hg</a:t>
            </a:r>
            <a:r>
              <a:rPr lang="en-US" sz="1200" i="1" baseline="30000" dirty="0" smtClean="0"/>
              <a:t>2+</a:t>
            </a:r>
            <a:r>
              <a:rPr lang="en-US" sz="1200" i="1" dirty="0" smtClean="0"/>
              <a:t>-Cl</a:t>
            </a:r>
            <a:r>
              <a:rPr lang="en-US" sz="1200" i="1" baseline="30000" dirty="0" smtClean="0"/>
              <a:t>-</a:t>
            </a:r>
            <a:r>
              <a:rPr lang="en-US" sz="1200" i="1" dirty="0" smtClean="0"/>
              <a:t>,OH</a:t>
            </a:r>
            <a:r>
              <a:rPr lang="en-US" sz="1200" i="1" baseline="30000" dirty="0" smtClean="0"/>
              <a:t>-</a:t>
            </a:r>
            <a:r>
              <a:rPr lang="en-US" sz="1200" i="1" dirty="0" smtClean="0"/>
              <a:t>,CO</a:t>
            </a:r>
            <a:r>
              <a:rPr lang="en-US" sz="1200" i="1" baseline="-25000" dirty="0" smtClean="0"/>
              <a:t>3</a:t>
            </a:r>
            <a:r>
              <a:rPr lang="en-US" sz="1200" i="1" baseline="30000" dirty="0" smtClean="0"/>
              <a:t>2-</a:t>
            </a:r>
            <a:r>
              <a:rPr lang="en-US" sz="1200" i="1" dirty="0" smtClean="0"/>
              <a:t>,SO</a:t>
            </a:r>
            <a:r>
              <a:rPr lang="en-US" sz="1200" i="1" baseline="-25000" dirty="0" smtClean="0"/>
              <a:t>4</a:t>
            </a:r>
            <a:r>
              <a:rPr lang="en-US" sz="1200" i="1" baseline="30000" dirty="0" smtClean="0"/>
              <a:t>2-</a:t>
            </a:r>
            <a:r>
              <a:rPr lang="en-US" sz="1200" i="1" dirty="0" smtClean="0"/>
              <a:t>, and PO</a:t>
            </a:r>
            <a:r>
              <a:rPr lang="en-US" sz="1200" i="1" baseline="-25000" dirty="0" smtClean="0"/>
              <a:t>4</a:t>
            </a:r>
            <a:r>
              <a:rPr lang="en-US" sz="1200" i="1" baseline="30000" dirty="0" smtClean="0"/>
              <a:t>3-</a:t>
            </a:r>
            <a:r>
              <a:rPr lang="en-US" sz="1200" i="1" dirty="0" smtClean="0"/>
              <a:t> Aqueous Systems. Pure and applied chemistry 77 (2005) 739-800.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958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Complexation</a:t>
            </a:r>
            <a:r>
              <a:rPr lang="en-US" sz="4000" b="1" dirty="0" smtClean="0"/>
              <a:t> of Hg in </a:t>
            </a:r>
            <a:r>
              <a:rPr lang="en-US" sz="4000" b="1" dirty="0" err="1" smtClean="0"/>
              <a:t>sulphate</a:t>
            </a:r>
            <a:r>
              <a:rPr lang="en-US" sz="4000" b="1" dirty="0" smtClean="0"/>
              <a:t>-solution</a:t>
            </a:r>
            <a:endParaRPr lang="en-US" sz="4000" b="1" dirty="0"/>
          </a:p>
        </p:txBody>
      </p:sp>
      <p:pic>
        <p:nvPicPr>
          <p:cNvPr id="3074" name="Picture 2" descr="D:\artikler\Phd\mercury\mercurysulph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1291" r="11768" b="4173"/>
          <a:stretch/>
        </p:blipFill>
        <p:spPr bwMode="auto">
          <a:xfrm>
            <a:off x="971600" y="1484784"/>
            <a:ext cx="6808902" cy="50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533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K. J. Powell et Al. Chemical speciation of environmentally significant heavy metals with inorganic ligands. Part 1: The Hg</a:t>
            </a:r>
            <a:r>
              <a:rPr lang="en-US" sz="1200" i="1" baseline="30000" dirty="0" smtClean="0"/>
              <a:t>2+</a:t>
            </a:r>
            <a:r>
              <a:rPr lang="en-US" sz="1200" i="1" dirty="0" smtClean="0"/>
              <a:t>-Cl</a:t>
            </a:r>
            <a:r>
              <a:rPr lang="en-US" sz="1200" i="1" baseline="30000" dirty="0" smtClean="0"/>
              <a:t>-</a:t>
            </a:r>
            <a:r>
              <a:rPr lang="en-US" sz="1200" i="1" dirty="0" smtClean="0"/>
              <a:t>,OH</a:t>
            </a:r>
            <a:r>
              <a:rPr lang="en-US" sz="1200" i="1" baseline="30000" dirty="0" smtClean="0"/>
              <a:t>-</a:t>
            </a:r>
            <a:r>
              <a:rPr lang="en-US" sz="1200" i="1" dirty="0" smtClean="0"/>
              <a:t>,CO</a:t>
            </a:r>
            <a:r>
              <a:rPr lang="en-US" sz="1200" i="1" baseline="-25000" dirty="0" smtClean="0"/>
              <a:t>3</a:t>
            </a:r>
            <a:r>
              <a:rPr lang="en-US" sz="1200" i="1" baseline="30000" dirty="0" smtClean="0"/>
              <a:t>2-</a:t>
            </a:r>
            <a:r>
              <a:rPr lang="en-US" sz="1200" i="1" dirty="0" smtClean="0"/>
              <a:t>,SO</a:t>
            </a:r>
            <a:r>
              <a:rPr lang="en-US" sz="1200" i="1" baseline="-25000" dirty="0" smtClean="0"/>
              <a:t>4</a:t>
            </a:r>
            <a:r>
              <a:rPr lang="en-US" sz="1200" i="1" baseline="30000" dirty="0" smtClean="0"/>
              <a:t>2-</a:t>
            </a:r>
            <a:r>
              <a:rPr lang="en-US" sz="1200" i="1" dirty="0" smtClean="0"/>
              <a:t>, and PO</a:t>
            </a:r>
            <a:r>
              <a:rPr lang="en-US" sz="1200" i="1" baseline="-25000" dirty="0" smtClean="0"/>
              <a:t>4</a:t>
            </a:r>
            <a:r>
              <a:rPr lang="en-US" sz="1200" i="1" baseline="30000" dirty="0" smtClean="0"/>
              <a:t>3-</a:t>
            </a:r>
            <a:r>
              <a:rPr lang="en-US" sz="1200" i="1" dirty="0" smtClean="0"/>
              <a:t> Aqueous Systems. Pure and applied chemistry 77 (2005) 739-800.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524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3568" y="2492896"/>
            <a:ext cx="2304256" cy="259228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Extraction using Di-n-butyl Phosphorthioic Acid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8" y="6591835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H. Handley. Di-n-butyl Phosphorothioic Acid as an extractant for Metal ions. Analytical Chemistry 35 (1963) 991-995</a:t>
            </a:r>
            <a:endParaRPr lang="en-US" sz="1200" i="1" dirty="0"/>
          </a:p>
        </p:txBody>
      </p:sp>
      <p:pic>
        <p:nvPicPr>
          <p:cNvPr id="7170" name="Picture 2" descr="D:\pHd\March2015\Di-n-butylphosporothioic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8" y="2727002"/>
            <a:ext cx="20859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2204863"/>
            <a:ext cx="5116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Should not extract Ni or Zn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Extracts Hg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, Bi</a:t>
            </a:r>
            <a:r>
              <a:rPr lang="en-US" sz="3200" baseline="30000" dirty="0" smtClean="0"/>
              <a:t>3+</a:t>
            </a:r>
            <a:r>
              <a:rPr lang="en-US" sz="3200" dirty="0" smtClean="0"/>
              <a:t>,As</a:t>
            </a:r>
            <a:r>
              <a:rPr lang="en-US" sz="3200" baseline="30000" dirty="0" smtClean="0"/>
              <a:t>3+</a:t>
            </a:r>
            <a:r>
              <a:rPr lang="en-US" sz="3200" dirty="0" smtClean="0"/>
              <a:t>,Se</a:t>
            </a:r>
            <a:r>
              <a:rPr lang="en-US" sz="3200" baseline="30000" dirty="0" smtClean="0"/>
              <a:t>4+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7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Extraction of different elements in </a:t>
            </a:r>
            <a:r>
              <a:rPr lang="en-US" dirty="0" err="1" smtClean="0"/>
              <a:t>Sulphuric</a:t>
            </a:r>
            <a:r>
              <a:rPr lang="en-US" dirty="0" smtClean="0"/>
              <a:t> Acid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24744"/>
            <a:ext cx="8553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8" y="6591835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H. Handley. Di-n-butyl Phosphorothioic Acid as an extractant for Metal ions. Analytical Chemistry 35 (1963) 991-995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486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Extraction of different elements in </a:t>
            </a:r>
            <a:r>
              <a:rPr lang="en-US" dirty="0" err="1" smtClean="0"/>
              <a:t>Sulphuric</a:t>
            </a:r>
            <a:r>
              <a:rPr lang="en-US" dirty="0" smtClean="0"/>
              <a:t> Acid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24744"/>
            <a:ext cx="8553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8" y="6591835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T. H. Handley. Di-n-butyl Phosphorothioic Acid as an extractant for Metal ions. Analytical Chemistry 35 (1963) 991-995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899592" y="1220062"/>
            <a:ext cx="7272808" cy="5256584"/>
          </a:xfrm>
          <a:prstGeom prst="rect">
            <a:avLst/>
          </a:prstGeom>
          <a:effectLst>
            <a:outerShdw blurRad="50800" dist="190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7" t="38509" r="1926" b="15222"/>
          <a:stretch/>
        </p:blipFill>
        <p:spPr bwMode="auto">
          <a:xfrm>
            <a:off x="1041986" y="1337498"/>
            <a:ext cx="6962666" cy="50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1556</Words>
  <Application>Microsoft Office PowerPoint</Application>
  <PresentationFormat>Skjermfremvisning (4:3)</PresentationFormat>
  <Paragraphs>219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Office Theme</vt:lpstr>
      <vt:lpstr>Mercury Extraction</vt:lpstr>
      <vt:lpstr>Outline</vt:lpstr>
      <vt:lpstr>Motivation</vt:lpstr>
      <vt:lpstr>Extraction system demands</vt:lpstr>
      <vt:lpstr>Complexation of Hg in Cl-solutions</vt:lpstr>
      <vt:lpstr>Complexation of Hg in sulphate-solution</vt:lpstr>
      <vt:lpstr>Extraction using Di-n-butyl Phosphorthioic Acid</vt:lpstr>
      <vt:lpstr>Extraction of different elements in Sulphuric Acid</vt:lpstr>
      <vt:lpstr>Extraction of different elements in Sulphuric Acid</vt:lpstr>
      <vt:lpstr>Extraction of different elements in Hydrochloric acid</vt:lpstr>
      <vt:lpstr>Extraction of different elements in Hydrochloric acid</vt:lpstr>
      <vt:lpstr>1,4,8,11-tetrathiayclotetradecane</vt:lpstr>
      <vt:lpstr>Octyl(phenyl)-N,N-diisobutyl carbamoylmethyl phosphine (CMPO)</vt:lpstr>
      <vt:lpstr>Tributylphosphate</vt:lpstr>
      <vt:lpstr>Cyanex 471X</vt:lpstr>
      <vt:lpstr>Stripping from Cyanex 471X</vt:lpstr>
      <vt:lpstr>Cyanex 923</vt:lpstr>
      <vt:lpstr>Stripping from Cyanex 923</vt:lpstr>
      <vt:lpstr>Constituents of CYANEX 923 components</vt:lpstr>
      <vt:lpstr>〖HgX〗_2</vt:lpstr>
      <vt:lpstr>Neutron Activation Analysis</vt:lpstr>
      <vt:lpstr>Direct mercury analyzer</vt:lpstr>
      <vt:lpstr>Extraction conclusions</vt:lpstr>
      <vt:lpstr>Analysis conclusions</vt:lpstr>
      <vt:lpstr>Alamine 304</vt:lpstr>
      <vt:lpstr>Stripping from 5% Alamine 304</vt:lpstr>
      <vt:lpstr>Prompt Neutron activation analysis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projcet plan</dc:title>
  <dc:creator>Hans Vigeland Lerum</dc:creator>
  <cp:lastModifiedBy>hans</cp:lastModifiedBy>
  <cp:revision>66</cp:revision>
  <dcterms:created xsi:type="dcterms:W3CDTF">2015-03-11T14:53:11Z</dcterms:created>
  <dcterms:modified xsi:type="dcterms:W3CDTF">2015-03-18T07:42:28Z</dcterms:modified>
</cp:coreProperties>
</file>