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9" r:id="rId3"/>
    <p:sldId id="264" r:id="rId4"/>
    <p:sldId id="265" r:id="rId5"/>
    <p:sldId id="266" r:id="rId6"/>
    <p:sldId id="261" r:id="rId7"/>
    <p:sldId id="269" r:id="rId8"/>
    <p:sldId id="268" r:id="rId9"/>
    <p:sldId id="259" r:id="rId10"/>
    <p:sldId id="260" r:id="rId11"/>
    <p:sldId id="270" r:id="rId12"/>
    <p:sldId id="273" r:id="rId13"/>
    <p:sldId id="271" r:id="rId14"/>
    <p:sldId id="272" r:id="rId15"/>
    <p:sldId id="274" r:id="rId16"/>
    <p:sldId id="275" r:id="rId17"/>
    <p:sldId id="277" r:id="rId1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  <a:srgbClr val="009A46"/>
    <a:srgbClr val="00CC00"/>
    <a:srgbClr val="060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5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D0E43-95DE-4A11-B67E-82721873BBFE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AFF5A-F636-464C-952C-4BCB82D6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05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B6E79-FF25-44E3-8A27-8256404E1BB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C1EE6-239B-4CF8-B8B1-F7EF4365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7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- The </a:t>
            </a:r>
            <a:r>
              <a:rPr lang="nb-NO" dirty="0" err="1" smtClean="0"/>
              <a:t>raw</a:t>
            </a:r>
            <a:r>
              <a:rPr lang="nb-NO" dirty="0" smtClean="0"/>
              <a:t> material for </a:t>
            </a:r>
            <a:r>
              <a:rPr lang="nb-NO" dirty="0" err="1" smtClean="0"/>
              <a:t>fertilizer</a:t>
            </a:r>
            <a:r>
              <a:rPr lang="nb-NO" dirty="0" smtClean="0"/>
              <a:t> is a mineral </a:t>
            </a:r>
            <a:r>
              <a:rPr lang="nb-NO" dirty="0" err="1" smtClean="0"/>
              <a:t>called</a:t>
            </a:r>
            <a:r>
              <a:rPr lang="nb-NO" dirty="0" smtClean="0"/>
              <a:t> </a:t>
            </a:r>
            <a:r>
              <a:rPr lang="nb-NO" dirty="0" err="1" smtClean="0"/>
              <a:t>apatite</a:t>
            </a:r>
            <a:r>
              <a:rPr lang="nb-NO" dirty="0" smtClean="0"/>
              <a:t>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 err="1" smtClean="0"/>
              <a:t>Apatite</a:t>
            </a:r>
            <a:r>
              <a:rPr lang="nb-NO" dirty="0" smtClean="0"/>
              <a:t> is a non-</a:t>
            </a:r>
            <a:r>
              <a:rPr lang="nb-NO" dirty="0" err="1" smtClean="0"/>
              <a:t>renewable</a:t>
            </a:r>
            <a:r>
              <a:rPr lang="nb-NO" dirty="0" smtClean="0"/>
              <a:t> </a:t>
            </a:r>
            <a:r>
              <a:rPr lang="nb-NO" dirty="0" err="1" smtClean="0"/>
              <a:t>resource</a:t>
            </a:r>
            <a:r>
              <a:rPr lang="nb-NO" dirty="0" smtClean="0"/>
              <a:t> and it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contain</a:t>
            </a:r>
            <a:r>
              <a:rPr lang="nb-NO" dirty="0" smtClean="0"/>
              <a:t> a lot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impurities</a:t>
            </a:r>
            <a:r>
              <a:rPr lang="nb-NO" dirty="0" smtClean="0"/>
              <a:t>, </a:t>
            </a:r>
            <a:r>
              <a:rPr lang="nb-NO" dirty="0" err="1" smtClean="0"/>
              <a:t>especially</a:t>
            </a:r>
            <a:r>
              <a:rPr lang="nb-NO" dirty="0" smtClean="0"/>
              <a:t> </a:t>
            </a:r>
            <a:r>
              <a:rPr lang="nb-NO" dirty="0" err="1" smtClean="0"/>
              <a:t>heavy</a:t>
            </a:r>
            <a:r>
              <a:rPr lang="nb-NO" dirty="0" smtClean="0"/>
              <a:t> metals </a:t>
            </a:r>
            <a:r>
              <a:rPr lang="nb-NO" dirty="0" err="1" smtClean="0"/>
              <a:t>such</a:t>
            </a:r>
            <a:r>
              <a:rPr lang="nb-NO" dirty="0" smtClean="0"/>
              <a:t> as </a:t>
            </a:r>
            <a:r>
              <a:rPr lang="nb-NO" dirty="0" err="1" smtClean="0"/>
              <a:t>cadmium</a:t>
            </a:r>
            <a:r>
              <a:rPr lang="nb-NO" dirty="0" smtClean="0"/>
              <a:t>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 smtClean="0"/>
              <a:t>So far,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fertilizer</a:t>
            </a:r>
            <a:r>
              <a:rPr lang="nb-NO" dirty="0" smtClean="0"/>
              <a:t> </a:t>
            </a:r>
            <a:r>
              <a:rPr lang="nb-NO" dirty="0" err="1" smtClean="0"/>
              <a:t>industry</a:t>
            </a:r>
            <a:r>
              <a:rPr lang="nb-NO" dirty="0" smtClean="0"/>
              <a:t> has </a:t>
            </a:r>
            <a:r>
              <a:rPr lang="nb-NO" dirty="0" err="1" smtClean="0"/>
              <a:t>been</a:t>
            </a:r>
            <a:r>
              <a:rPr lang="nb-NO" dirty="0" smtClean="0"/>
              <a:t> </a:t>
            </a:r>
            <a:r>
              <a:rPr lang="nb-NO" dirty="0" err="1" smtClean="0"/>
              <a:t>able</a:t>
            </a:r>
            <a:r>
              <a:rPr lang="nb-NO" dirty="0" smtClean="0"/>
              <a:t> to </a:t>
            </a:r>
            <a:r>
              <a:rPr lang="nb-NO" dirty="0" err="1" smtClean="0"/>
              <a:t>selectively</a:t>
            </a:r>
            <a:r>
              <a:rPr lang="nb-NO" dirty="0" smtClean="0"/>
              <a:t> </a:t>
            </a:r>
            <a:r>
              <a:rPr lang="nb-NO" dirty="0" err="1" smtClean="0"/>
              <a:t>extract</a:t>
            </a:r>
            <a:r>
              <a:rPr lang="nb-NO" dirty="0" smtClean="0"/>
              <a:t> </a:t>
            </a:r>
            <a:r>
              <a:rPr lang="nb-NO" dirty="0" err="1" smtClean="0"/>
              <a:t>clean</a:t>
            </a:r>
            <a:r>
              <a:rPr lang="nb-NO" dirty="0" smtClean="0"/>
              <a:t> ores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apatite</a:t>
            </a:r>
            <a:r>
              <a:rPr lang="nb-NO" dirty="0" smtClean="0"/>
              <a:t>. </a:t>
            </a:r>
            <a:r>
              <a:rPr lang="nb-NO" dirty="0" err="1" smtClean="0"/>
              <a:t>However</a:t>
            </a:r>
            <a:r>
              <a:rPr lang="nb-NO" dirty="0" smtClean="0"/>
              <a:t>, </a:t>
            </a:r>
            <a:r>
              <a:rPr lang="nb-NO" dirty="0" err="1" smtClean="0"/>
              <a:t>much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remaining</a:t>
            </a:r>
            <a:r>
              <a:rPr lang="nb-NO" dirty="0" smtClean="0"/>
              <a:t> </a:t>
            </a:r>
            <a:r>
              <a:rPr lang="nb-NO" dirty="0" err="1" smtClean="0"/>
              <a:t>deposits</a:t>
            </a:r>
            <a:r>
              <a:rPr lang="nb-NO" dirty="0" smtClean="0"/>
              <a:t> have a lot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cadmium</a:t>
            </a:r>
            <a:r>
              <a:rPr lang="nb-NO" dirty="0" smtClean="0"/>
              <a:t>, </a:t>
            </a:r>
            <a:r>
              <a:rPr lang="nb-NO" dirty="0" err="1" smtClean="0"/>
              <a:t>which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must </a:t>
            </a:r>
            <a:r>
              <a:rPr lang="nb-NO" dirty="0" err="1" smtClean="0"/>
              <a:t>remove</a:t>
            </a:r>
            <a:r>
              <a:rPr lang="nb-NO" dirty="0" smtClean="0"/>
              <a:t> during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production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654D9-03B4-4441-9185-018C011093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80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58107-714B-43DD-803B-5D14E02DB3A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494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3857-1DDA-4473-BE12-6A4B18D721E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3F94-35AA-4CBB-BA8E-82BFE82C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5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3857-1DDA-4473-BE12-6A4B18D721E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3F94-35AA-4CBB-BA8E-82BFE82C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2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3857-1DDA-4473-BE12-6A4B18D721E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3F94-35AA-4CBB-BA8E-82BFE82C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1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3857-1DDA-4473-BE12-6A4B18D721E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3F94-35AA-4CBB-BA8E-82BFE82C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0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3857-1DDA-4473-BE12-6A4B18D721E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3F94-35AA-4CBB-BA8E-82BFE82C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6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3857-1DDA-4473-BE12-6A4B18D721E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3F94-35AA-4CBB-BA8E-82BFE82C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7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3857-1DDA-4473-BE12-6A4B18D721E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3F94-35AA-4CBB-BA8E-82BFE82C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8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3857-1DDA-4473-BE12-6A4B18D721E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3F94-35AA-4CBB-BA8E-82BFE82C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7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3857-1DDA-4473-BE12-6A4B18D721E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3F94-35AA-4CBB-BA8E-82BFE82C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9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3857-1DDA-4473-BE12-6A4B18D721E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3F94-35AA-4CBB-BA8E-82BFE82C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8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3857-1DDA-4473-BE12-6A4B18D721E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3F94-35AA-4CBB-BA8E-82BFE82C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4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3857-1DDA-4473-BE12-6A4B18D721E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B3F94-35AA-4CBB-BA8E-82BFE82C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2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085929" y="4768218"/>
            <a:ext cx="952238" cy="1857478"/>
            <a:chOff x="5652120" y="2060848"/>
            <a:chExt cx="2090738" cy="4078287"/>
          </a:xfrm>
        </p:grpSpPr>
        <p:pic>
          <p:nvPicPr>
            <p:cNvPr id="5" name="Picture 4" descr="M:\pc\Pictures\Filtrering og SX-bilder\Gassvaskeflask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060848"/>
              <a:ext cx="2090738" cy="4078287"/>
            </a:xfrm>
            <a:prstGeom prst="rect">
              <a:avLst/>
            </a:prstGeom>
            <a:solidFill>
              <a:srgbClr val="FFFFFF"/>
            </a:solidFill>
            <a:extLst/>
          </p:spPr>
        </p:pic>
        <p:sp>
          <p:nvSpPr>
            <p:cNvPr id="6" name="Rectangle 5"/>
            <p:cNvSpPr/>
            <p:nvPr/>
          </p:nvSpPr>
          <p:spPr>
            <a:xfrm>
              <a:off x="6837654" y="3633590"/>
              <a:ext cx="866602" cy="12241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37654" y="4857726"/>
              <a:ext cx="866602" cy="12361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887955" y="4064194"/>
              <a:ext cx="259578" cy="259578"/>
              <a:chOff x="1043608" y="1844824"/>
              <a:chExt cx="360040" cy="36004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043608" y="1844824"/>
                <a:ext cx="360040" cy="3600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178623" y="1979839"/>
                <a:ext cx="90010" cy="9001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stCxn id="28" idx="0"/>
                <a:endCxn id="27" idx="0"/>
              </p:cNvCxnSpPr>
              <p:nvPr/>
            </p:nvCxnSpPr>
            <p:spPr>
              <a:xfrm flipV="1">
                <a:off x="1223628" y="1844824"/>
                <a:ext cx="0" cy="135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7" idx="5"/>
                <a:endCxn id="28" idx="1"/>
              </p:cNvCxnSpPr>
              <p:nvPr/>
            </p:nvCxnSpPr>
            <p:spPr>
              <a:xfrm flipH="1" flipV="1">
                <a:off x="1191805" y="1993021"/>
                <a:ext cx="159116" cy="1591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endCxn id="28" idx="3"/>
              </p:cNvCxnSpPr>
              <p:nvPr/>
            </p:nvCxnSpPr>
            <p:spPr>
              <a:xfrm flipV="1">
                <a:off x="1081414" y="2056667"/>
                <a:ext cx="110391" cy="954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7447401" y="4551059"/>
              <a:ext cx="259578" cy="259578"/>
              <a:chOff x="1043608" y="1844824"/>
              <a:chExt cx="360040" cy="36004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043608" y="1844824"/>
                <a:ext cx="360040" cy="3600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178623" y="1979839"/>
                <a:ext cx="90010" cy="9001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>
                <a:stCxn id="23" idx="0"/>
                <a:endCxn id="22" idx="0"/>
              </p:cNvCxnSpPr>
              <p:nvPr/>
            </p:nvCxnSpPr>
            <p:spPr>
              <a:xfrm flipV="1">
                <a:off x="1223628" y="1844824"/>
                <a:ext cx="0" cy="135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2" idx="5"/>
                <a:endCxn id="23" idx="1"/>
              </p:cNvCxnSpPr>
              <p:nvPr/>
            </p:nvCxnSpPr>
            <p:spPr>
              <a:xfrm flipH="1" flipV="1">
                <a:off x="1191805" y="1993021"/>
                <a:ext cx="159116" cy="1591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23" idx="3"/>
              </p:cNvCxnSpPr>
              <p:nvPr/>
            </p:nvCxnSpPr>
            <p:spPr>
              <a:xfrm flipV="1">
                <a:off x="1081414" y="2056667"/>
                <a:ext cx="110391" cy="954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6910898" y="4907702"/>
              <a:ext cx="259578" cy="259578"/>
              <a:chOff x="1043608" y="1844824"/>
              <a:chExt cx="360040" cy="36004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043608" y="1844824"/>
                <a:ext cx="360040" cy="3600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178623" y="1979839"/>
                <a:ext cx="90010" cy="9001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>
                <a:stCxn id="18" idx="0"/>
                <a:endCxn id="17" idx="0"/>
              </p:cNvCxnSpPr>
              <p:nvPr/>
            </p:nvCxnSpPr>
            <p:spPr>
              <a:xfrm flipV="1">
                <a:off x="1223628" y="1844824"/>
                <a:ext cx="0" cy="135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7" idx="5"/>
                <a:endCxn id="18" idx="1"/>
              </p:cNvCxnSpPr>
              <p:nvPr/>
            </p:nvCxnSpPr>
            <p:spPr>
              <a:xfrm flipH="1" flipV="1">
                <a:off x="1191805" y="1993021"/>
                <a:ext cx="159116" cy="1591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endCxn id="18" idx="3"/>
              </p:cNvCxnSpPr>
              <p:nvPr/>
            </p:nvCxnSpPr>
            <p:spPr>
              <a:xfrm flipV="1">
                <a:off x="1081414" y="2056667"/>
                <a:ext cx="110391" cy="954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7447401" y="5276981"/>
              <a:ext cx="259578" cy="259578"/>
              <a:chOff x="1043608" y="1844824"/>
              <a:chExt cx="360040" cy="36004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043608" y="1844824"/>
                <a:ext cx="360040" cy="3600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178623" y="1979839"/>
                <a:ext cx="90010" cy="9001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3" idx="0"/>
                <a:endCxn id="12" idx="0"/>
              </p:cNvCxnSpPr>
              <p:nvPr/>
            </p:nvCxnSpPr>
            <p:spPr>
              <a:xfrm flipV="1">
                <a:off x="1223628" y="1844824"/>
                <a:ext cx="0" cy="135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2" idx="5"/>
                <a:endCxn id="13" idx="1"/>
              </p:cNvCxnSpPr>
              <p:nvPr/>
            </p:nvCxnSpPr>
            <p:spPr>
              <a:xfrm flipH="1" flipV="1">
                <a:off x="1191805" y="1993021"/>
                <a:ext cx="159116" cy="1591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endCxn id="13" idx="3"/>
              </p:cNvCxnSpPr>
              <p:nvPr/>
            </p:nvCxnSpPr>
            <p:spPr>
              <a:xfrm flipV="1">
                <a:off x="1081414" y="2056667"/>
                <a:ext cx="110391" cy="954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Extraction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cadmium</a:t>
            </a:r>
            <a:r>
              <a:rPr lang="nb-NO" dirty="0" smtClean="0"/>
              <a:t> from </a:t>
            </a:r>
            <a:r>
              <a:rPr lang="nb-NO" dirty="0" err="1" smtClean="0"/>
              <a:t>nitric</a:t>
            </a:r>
            <a:r>
              <a:rPr lang="nb-NO" dirty="0" smtClean="0"/>
              <a:t> acid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Håvard Kristiansen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3" name="Picture 3" descr="C:\Users\haavakr\Dropbox\Plot til ppt\HDEHP p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376699" cy="16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haavakr\Dropbox\Plot til mastern\IMG_0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812" y="3140968"/>
            <a:ext cx="117663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aavakr\Dropbox\Plot til mastern\IMG_04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0602" y="294014"/>
            <a:ext cx="2184133" cy="16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aavakr\Dropbox\Plot til mastern\Clean spectru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33" y="257814"/>
            <a:ext cx="2215834" cy="171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0" y="4546518"/>
            <a:ext cx="2814042" cy="187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279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aavakr\Dropbox\Plot til ppt\HDEHP p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696"/>
            <a:ext cx="9144000" cy="642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648763">
            <a:off x="3519346" y="2767831"/>
            <a:ext cx="144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Slope=2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302861">
            <a:off x="5067233" y="2767832"/>
            <a:ext cx="292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Slope=2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87" y="1127133"/>
            <a:ext cx="2678400" cy="1730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505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aavakr\Dropbox\Plot til ppt\HDEHP concen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66"/>
            <a:ext cx="9144000" cy="653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876956">
            <a:off x="4315637" y="2663515"/>
            <a:ext cx="144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Slope=2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2678400" cy="1730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05013" y="404664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HDEHP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4077072"/>
            <a:ext cx="295232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Aqueous phase: </a:t>
            </a:r>
            <a:endParaRPr lang="en-US" sz="2400" dirty="0" smtClean="0"/>
          </a:p>
          <a:p>
            <a:r>
              <a:rPr lang="en-US" sz="2400" dirty="0" smtClean="0"/>
              <a:t>0.04 </a:t>
            </a:r>
            <a:r>
              <a:rPr lang="en-US" sz="2400" dirty="0"/>
              <a:t>M HNO</a:t>
            </a:r>
            <a:r>
              <a:rPr lang="en-US" sz="2400" baseline="-25000" dirty="0"/>
              <a:t>3</a:t>
            </a:r>
            <a:r>
              <a:rPr lang="en-US" sz="2400" dirty="0"/>
              <a:t> and 0.005 M H</a:t>
            </a:r>
            <a:r>
              <a:rPr lang="en-US" sz="2400" baseline="-25000" dirty="0"/>
              <a:t>3</a:t>
            </a:r>
            <a:r>
              <a:rPr lang="en-US" sz="2400" dirty="0"/>
              <a:t>PO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0852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avakr\Dropbox\Plot til ppt\HDEHP concen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161166"/>
            <a:ext cx="402938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aavakr\Dropbox\Plot til ppt\HDEHP p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166"/>
            <a:ext cx="410159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9648763">
            <a:off x="1813523" y="988026"/>
            <a:ext cx="1443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Slope=2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849207">
            <a:off x="6441184" y="1093637"/>
            <a:ext cx="1443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mtClean="0">
                <a:solidFill>
                  <a:schemeClr val="tx2"/>
                </a:solidFill>
              </a:rPr>
              <a:t>Slope=2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95653" y="3429000"/>
            <a:ext cx="6655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dirty="0"/>
              <a:t>Cd</a:t>
            </a:r>
            <a:r>
              <a:rPr lang="nb-NO" sz="2800" baseline="30000" dirty="0"/>
              <a:t>2+ </a:t>
            </a:r>
            <a:r>
              <a:rPr lang="nb-NO" sz="2800" dirty="0"/>
              <a:t>(aq) + 2HA (org)  ⇌ CdA</a:t>
            </a:r>
            <a:r>
              <a:rPr lang="nb-NO" sz="2800" baseline="-25000" dirty="0"/>
              <a:t>2</a:t>
            </a:r>
            <a:r>
              <a:rPr lang="nb-NO" sz="2800" dirty="0"/>
              <a:t> (org) +2H</a:t>
            </a:r>
            <a:r>
              <a:rPr lang="nb-NO" sz="2800" baseline="30000" dirty="0"/>
              <a:t>+</a:t>
            </a:r>
            <a:r>
              <a:rPr lang="nb-NO" sz="2800" dirty="0"/>
              <a:t> (aq)</a:t>
            </a:r>
            <a:endParaRPr lang="en-US" sz="28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21088"/>
            <a:ext cx="3600400" cy="23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21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aavakr\Dropbox\Plot til ppt\1 M HDEHP p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696"/>
            <a:ext cx="9144000" cy="642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187624" y="1772816"/>
            <a:ext cx="5400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88224" y="1742920"/>
            <a:ext cx="0" cy="3960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5856" y="134076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 smtClean="0">
                <a:solidFill>
                  <a:srgbClr val="C00000"/>
                </a:solidFill>
              </a:rPr>
              <a:t>Extraction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87624" y="3068960"/>
            <a:ext cx="352839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79423" y="3068960"/>
            <a:ext cx="0" cy="26039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87370" y="26072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00B050"/>
                </a:solidFill>
              </a:rPr>
              <a:t>Stripping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989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19091" y="1916832"/>
            <a:ext cx="23042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Solvent </a:t>
            </a:r>
            <a:r>
              <a:rPr lang="nb-NO" sz="2400" dirty="0" err="1" smtClean="0"/>
              <a:t>extraction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423347" y="2564904"/>
            <a:ext cx="1868733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23347" y="2204864"/>
            <a:ext cx="1868733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292080" y="1988840"/>
            <a:ext cx="23042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Stripping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51920" y="1435423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dirty="0" err="1" smtClean="0">
                <a:solidFill>
                  <a:srgbClr val="009A46"/>
                </a:solidFill>
              </a:rPr>
              <a:t>Loaded</a:t>
            </a:r>
            <a:r>
              <a:rPr lang="nb-NO" sz="2200" dirty="0" smtClean="0">
                <a:solidFill>
                  <a:srgbClr val="009A46"/>
                </a:solidFill>
              </a:rPr>
              <a:t> HDEHP</a:t>
            </a:r>
            <a:endParaRPr lang="en-US" sz="2200" dirty="0">
              <a:solidFill>
                <a:srgbClr val="009A4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1649" y="2564904"/>
            <a:ext cx="115212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200" dirty="0" smtClean="0">
                <a:solidFill>
                  <a:srgbClr val="009A46"/>
                </a:solidFill>
              </a:rPr>
              <a:t>1 M</a:t>
            </a:r>
          </a:p>
          <a:p>
            <a:pPr algn="ctr"/>
            <a:r>
              <a:rPr lang="nb-NO" sz="2200" dirty="0" smtClean="0">
                <a:solidFill>
                  <a:srgbClr val="009A46"/>
                </a:solidFill>
              </a:rPr>
              <a:t>HDEHP</a:t>
            </a:r>
            <a:endParaRPr lang="en-US" sz="2200" dirty="0">
              <a:solidFill>
                <a:srgbClr val="009A46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7504" y="2377852"/>
            <a:ext cx="10115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971" y="1628800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dirty="0" err="1" smtClean="0"/>
              <a:t>Mother</a:t>
            </a:r>
            <a:r>
              <a:rPr lang="nb-NO" sz="2200" dirty="0" smtClean="0"/>
              <a:t> liquor</a:t>
            </a:r>
            <a:endParaRPr lang="en-US" sz="2200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5993635" y="3476204"/>
            <a:ext cx="122066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75974" y="2924944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dirty="0" err="1" smtClean="0">
                <a:solidFill>
                  <a:srgbClr val="EE0000"/>
                </a:solidFill>
              </a:rPr>
              <a:t>Loaded</a:t>
            </a:r>
            <a:endParaRPr lang="nb-NO" sz="2200" dirty="0" smtClean="0">
              <a:solidFill>
                <a:srgbClr val="EE0000"/>
              </a:solidFill>
            </a:endParaRPr>
          </a:p>
          <a:p>
            <a:pPr algn="ctr"/>
            <a:r>
              <a:rPr lang="nb-NO" sz="2200" dirty="0" smtClean="0">
                <a:solidFill>
                  <a:srgbClr val="EE0000"/>
                </a:solidFill>
              </a:rPr>
              <a:t>HNO</a:t>
            </a:r>
            <a:r>
              <a:rPr lang="nb-NO" sz="2200" baseline="-25000" dirty="0" smtClean="0">
                <a:solidFill>
                  <a:srgbClr val="EE0000"/>
                </a:solidFill>
              </a:rPr>
              <a:t>3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-5400000">
            <a:off x="5561588" y="3452504"/>
            <a:ext cx="122066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148064" y="4062835"/>
            <a:ext cx="23042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 smtClean="0"/>
              <a:t>Separation</a:t>
            </a:r>
            <a:endParaRPr lang="nb-NO" sz="2400" dirty="0" smtClean="0"/>
          </a:p>
          <a:p>
            <a:pPr algn="ctr"/>
            <a:r>
              <a:rPr lang="nb-NO" sz="2400" dirty="0" smtClean="0"/>
              <a:t>(IX </a:t>
            </a:r>
            <a:r>
              <a:rPr lang="nb-NO" sz="2400" dirty="0" err="1" smtClean="0"/>
              <a:t>column</a:t>
            </a:r>
            <a:r>
              <a:rPr lang="nb-NO" sz="2400" dirty="0" smtClean="0"/>
              <a:t>)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860032" y="2942625"/>
            <a:ext cx="1383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dirty="0" smtClean="0">
                <a:solidFill>
                  <a:srgbClr val="EE0000"/>
                </a:solidFill>
              </a:rPr>
              <a:t>1 M</a:t>
            </a:r>
          </a:p>
          <a:p>
            <a:pPr algn="ctr"/>
            <a:r>
              <a:rPr lang="nb-NO" sz="2200" dirty="0" smtClean="0">
                <a:solidFill>
                  <a:srgbClr val="EE0000"/>
                </a:solidFill>
              </a:rPr>
              <a:t>HNO</a:t>
            </a:r>
            <a:r>
              <a:rPr lang="nb-NO" sz="2200" baseline="-25000" dirty="0" smtClean="0">
                <a:solidFill>
                  <a:srgbClr val="EE0000"/>
                </a:solidFill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74241" y="5406315"/>
            <a:ext cx="2044357" cy="769441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/>
            </a:lvl1pPr>
          </a:lstStyle>
          <a:p>
            <a:r>
              <a:rPr lang="nb-NO" dirty="0" err="1"/>
              <a:t>Separated</a:t>
            </a:r>
            <a:r>
              <a:rPr lang="nb-NO" dirty="0"/>
              <a:t> metals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300192" y="4926931"/>
            <a:ext cx="0" cy="4462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15616" y="650768"/>
            <a:ext cx="2232249" cy="769441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200" dirty="0" err="1" smtClean="0"/>
              <a:t>Refined</a:t>
            </a:r>
            <a:r>
              <a:rPr lang="nb-NO" sz="2200" dirty="0" smtClean="0"/>
              <a:t> </a:t>
            </a:r>
          </a:p>
          <a:p>
            <a:pPr algn="ctr"/>
            <a:r>
              <a:rPr lang="nb-NO" sz="2200" dirty="0" smtClean="0"/>
              <a:t>NH</a:t>
            </a:r>
            <a:r>
              <a:rPr lang="nb-NO" sz="2200" baseline="-25000" dirty="0" smtClean="0"/>
              <a:t>4</a:t>
            </a:r>
            <a:r>
              <a:rPr lang="nb-NO" sz="2200" dirty="0" smtClean="0"/>
              <a:t>NO </a:t>
            </a:r>
            <a:r>
              <a:rPr lang="nb-NO" sz="2200" baseline="-25000" dirty="0" smtClean="0"/>
              <a:t>3</a:t>
            </a:r>
            <a:endParaRPr lang="en-US" sz="2200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2233690" y="1467979"/>
            <a:ext cx="0" cy="4462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20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8" grpId="0"/>
      <p:bldP spid="20" grpId="0" animBg="1"/>
      <p:bldP spid="21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1259632" y="2901796"/>
            <a:ext cx="2989928" cy="17366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nb-NO" sz="2400" dirty="0" smtClean="0"/>
              <a:t>Hvordan binder Cd seg til utfellingen som dannes under nøytralisering?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Gjenstående spørsmål</a:t>
            </a:r>
            <a:endParaRPr lang="en-US" dirty="0"/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5140500" y="1365647"/>
            <a:ext cx="2177973" cy="4248451"/>
            <a:chOff x="5652120" y="2060848"/>
            <a:chExt cx="2090738" cy="4078287"/>
          </a:xfrm>
        </p:grpSpPr>
        <p:pic>
          <p:nvPicPr>
            <p:cNvPr id="4" name="Picture 4" descr="M:\pc\Pictures\Filtrering og SX-bilder\Gassvaskeflask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060848"/>
              <a:ext cx="2090738" cy="4078287"/>
            </a:xfrm>
            <a:prstGeom prst="rect">
              <a:avLst/>
            </a:prstGeom>
            <a:solidFill>
              <a:srgbClr val="FFFFFF"/>
            </a:solidFill>
            <a:extLst/>
          </p:spPr>
        </p:pic>
        <p:sp>
          <p:nvSpPr>
            <p:cNvPr id="5" name="Rectangle 4"/>
            <p:cNvSpPr/>
            <p:nvPr/>
          </p:nvSpPr>
          <p:spPr>
            <a:xfrm>
              <a:off x="6837654" y="3633590"/>
              <a:ext cx="866602" cy="12241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37654" y="4857726"/>
              <a:ext cx="866602" cy="123616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887955" y="4064194"/>
              <a:ext cx="259578" cy="259578"/>
              <a:chOff x="1043608" y="1844824"/>
              <a:chExt cx="360040" cy="36004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043608" y="1844824"/>
                <a:ext cx="360040" cy="3600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178623" y="1979839"/>
                <a:ext cx="90010" cy="9001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>
                <a:stCxn id="12" idx="0"/>
                <a:endCxn id="11" idx="0"/>
              </p:cNvCxnSpPr>
              <p:nvPr/>
            </p:nvCxnSpPr>
            <p:spPr>
              <a:xfrm flipV="1">
                <a:off x="1223628" y="1844824"/>
                <a:ext cx="0" cy="135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11" idx="5"/>
                <a:endCxn id="12" idx="1"/>
              </p:cNvCxnSpPr>
              <p:nvPr/>
            </p:nvCxnSpPr>
            <p:spPr>
              <a:xfrm flipH="1" flipV="1">
                <a:off x="1191805" y="1993021"/>
                <a:ext cx="159116" cy="1591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endCxn id="12" idx="3"/>
              </p:cNvCxnSpPr>
              <p:nvPr/>
            </p:nvCxnSpPr>
            <p:spPr>
              <a:xfrm flipV="1">
                <a:off x="1081414" y="2056667"/>
                <a:ext cx="110391" cy="954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7447401" y="4551059"/>
              <a:ext cx="259578" cy="259578"/>
              <a:chOff x="1043608" y="1844824"/>
              <a:chExt cx="360040" cy="36004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043608" y="1844824"/>
                <a:ext cx="360040" cy="3600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178623" y="1979839"/>
                <a:ext cx="90010" cy="9001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>
                <a:stCxn id="18" idx="0"/>
                <a:endCxn id="17" idx="0"/>
              </p:cNvCxnSpPr>
              <p:nvPr/>
            </p:nvCxnSpPr>
            <p:spPr>
              <a:xfrm flipV="1">
                <a:off x="1223628" y="1844824"/>
                <a:ext cx="0" cy="135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7" idx="5"/>
                <a:endCxn id="18" idx="1"/>
              </p:cNvCxnSpPr>
              <p:nvPr/>
            </p:nvCxnSpPr>
            <p:spPr>
              <a:xfrm flipH="1" flipV="1">
                <a:off x="1191805" y="1993021"/>
                <a:ext cx="159116" cy="1591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endCxn id="18" idx="3"/>
              </p:cNvCxnSpPr>
              <p:nvPr/>
            </p:nvCxnSpPr>
            <p:spPr>
              <a:xfrm flipV="1">
                <a:off x="1081414" y="2056667"/>
                <a:ext cx="110391" cy="954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6910898" y="4907702"/>
              <a:ext cx="259578" cy="259578"/>
              <a:chOff x="1043608" y="1844824"/>
              <a:chExt cx="360040" cy="36004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043608" y="1844824"/>
                <a:ext cx="360040" cy="3600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178623" y="1979839"/>
                <a:ext cx="90010" cy="9001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stCxn id="24" idx="0"/>
                <a:endCxn id="23" idx="0"/>
              </p:cNvCxnSpPr>
              <p:nvPr/>
            </p:nvCxnSpPr>
            <p:spPr>
              <a:xfrm flipV="1">
                <a:off x="1223628" y="1844824"/>
                <a:ext cx="0" cy="135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23" idx="5"/>
                <a:endCxn id="24" idx="1"/>
              </p:cNvCxnSpPr>
              <p:nvPr/>
            </p:nvCxnSpPr>
            <p:spPr>
              <a:xfrm flipH="1" flipV="1">
                <a:off x="1191805" y="1993021"/>
                <a:ext cx="159116" cy="1591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endCxn id="24" idx="3"/>
              </p:cNvCxnSpPr>
              <p:nvPr/>
            </p:nvCxnSpPr>
            <p:spPr>
              <a:xfrm flipV="1">
                <a:off x="1081414" y="2056667"/>
                <a:ext cx="110391" cy="954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7447401" y="5276981"/>
              <a:ext cx="259578" cy="259578"/>
              <a:chOff x="1043608" y="1844824"/>
              <a:chExt cx="360040" cy="36004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043608" y="1844824"/>
                <a:ext cx="360040" cy="3600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178623" y="1979839"/>
                <a:ext cx="90010" cy="9001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>
                <a:stCxn id="30" idx="0"/>
                <a:endCxn id="29" idx="0"/>
              </p:cNvCxnSpPr>
              <p:nvPr/>
            </p:nvCxnSpPr>
            <p:spPr>
              <a:xfrm flipV="1">
                <a:off x="1223628" y="1844824"/>
                <a:ext cx="0" cy="135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9" idx="5"/>
                <a:endCxn id="30" idx="1"/>
              </p:cNvCxnSpPr>
              <p:nvPr/>
            </p:nvCxnSpPr>
            <p:spPr>
              <a:xfrm flipH="1" flipV="1">
                <a:off x="1191805" y="1993021"/>
                <a:ext cx="159116" cy="1591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endCxn id="30" idx="3"/>
              </p:cNvCxnSpPr>
              <p:nvPr/>
            </p:nvCxnSpPr>
            <p:spPr>
              <a:xfrm flipV="1">
                <a:off x="1081414" y="2056667"/>
                <a:ext cx="110391" cy="954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3522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Gjenstående spørsmål</a:t>
            </a:r>
            <a:endParaRPr lang="en-US" dirty="0"/>
          </a:p>
        </p:txBody>
      </p:sp>
      <p:pic>
        <p:nvPicPr>
          <p:cNvPr id="4" name="Picture 2" descr="C:\Users\haavakr\Dropbox\Plot til ppt\1 M HDEHP p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10159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33998" y="1647839"/>
            <a:ext cx="2989929" cy="25538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nb-NO" sz="2400" dirty="0" smtClean="0"/>
              <a:t>Kan resultatene fra ekstraksjon med syntetisk HNO</a:t>
            </a:r>
            <a:r>
              <a:rPr lang="nb-NO" sz="2400" baseline="-25000" dirty="0" smtClean="0"/>
              <a:t>3</a:t>
            </a:r>
            <a:r>
              <a:rPr lang="nb-NO" sz="2400" dirty="0" smtClean="0"/>
              <a:t> og H</a:t>
            </a:r>
            <a:r>
              <a:rPr lang="nb-NO" sz="2400" baseline="-25000" dirty="0" smtClean="0"/>
              <a:t>3</a:t>
            </a:r>
            <a:r>
              <a:rPr lang="nb-NO" sz="2400" dirty="0" smtClean="0"/>
              <a:t>PO</a:t>
            </a:r>
            <a:r>
              <a:rPr lang="nb-NO" sz="2400" baseline="-25000" dirty="0" smtClean="0"/>
              <a:t>4</a:t>
            </a:r>
            <a:r>
              <a:rPr lang="nb-NO" sz="2400" dirty="0" smtClean="0"/>
              <a:t> reproduseres med Yara sin moderlut?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403648" y="4509120"/>
            <a:ext cx="6655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dirty="0"/>
              <a:t>Cd</a:t>
            </a:r>
            <a:r>
              <a:rPr lang="nb-NO" sz="2800" baseline="30000" dirty="0"/>
              <a:t>2+ </a:t>
            </a:r>
            <a:r>
              <a:rPr lang="nb-NO" sz="2800" dirty="0"/>
              <a:t>(aq) + 2HA (org)  ⇌ CdA</a:t>
            </a:r>
            <a:r>
              <a:rPr lang="nb-NO" sz="2800" baseline="-25000" dirty="0"/>
              <a:t>2</a:t>
            </a:r>
            <a:r>
              <a:rPr lang="nb-NO" sz="2800" dirty="0"/>
              <a:t> (org) +2H</a:t>
            </a:r>
            <a:r>
              <a:rPr lang="nb-NO" sz="2800" baseline="30000" dirty="0"/>
              <a:t>+</a:t>
            </a:r>
            <a:r>
              <a:rPr lang="nb-NO" sz="2800" dirty="0"/>
              <a:t> (aq)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032340"/>
            <a:ext cx="2381811" cy="15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98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uib.no/imagearchive/produktbilde_Idea_blue_lightbulb_and_h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424" y="-9000"/>
            <a:ext cx="1031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80025" y="1555625"/>
            <a:ext cx="4297690" cy="3746750"/>
          </a:xfrm>
          <a:prstGeom prst="ellipse">
            <a:avLst/>
          </a:prstGeom>
          <a:gradFill>
            <a:gsLst>
              <a:gs pos="1000">
                <a:schemeClr val="accent1">
                  <a:lumMod val="0"/>
                  <a:lumOff val="100000"/>
                </a:schemeClr>
              </a:gs>
              <a:gs pos="50000">
                <a:schemeClr val="accent1">
                  <a:lumMod val="24000"/>
                  <a:lumOff val="76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>
                <a:solidFill>
                  <a:schemeClr val="tx1"/>
                </a:solidFill>
              </a:rPr>
              <a:t>Spørsmål eller forslag?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31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15" y="575309"/>
            <a:ext cx="1385988" cy="1647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723" y="679393"/>
            <a:ext cx="1415841" cy="1415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68" y="3834765"/>
            <a:ext cx="1185024" cy="1559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42" y="3802379"/>
            <a:ext cx="1021795" cy="16240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6907" y="2222446"/>
            <a:ext cx="276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Jon Petter </a:t>
            </a:r>
            <a:r>
              <a:rPr lang="nb-NO" sz="2400" dirty="0" smtClean="0"/>
              <a:t>Omtvedt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907" y="5403799"/>
            <a:ext cx="276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Grethe </a:t>
            </a:r>
            <a:r>
              <a:rPr lang="nb-NO" sz="2400" dirty="0" err="1" smtClean="0"/>
              <a:t>Wibetoe</a:t>
            </a:r>
            <a:endParaRPr lang="nb-NO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524848" y="2222446"/>
            <a:ext cx="3015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dirty="0" smtClean="0"/>
              <a:t>Dag Eriksen</a:t>
            </a:r>
          </a:p>
          <a:p>
            <a:pPr algn="ctr"/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52470" y="5399033"/>
            <a:ext cx="276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Tom Andersen</a:t>
            </a:r>
          </a:p>
        </p:txBody>
      </p:sp>
    </p:spTree>
    <p:extLst>
      <p:ext uri="{BB962C8B-B14F-4D97-AF65-F5344CB8AC3E}">
        <p14:creationId xmlns:p14="http://schemas.microsoft.com/office/powerpoint/2010/main" val="3455621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grassrootsresilience.files.wordpress.com/2011/08/100_4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01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823" y="9000"/>
            <a:ext cx="9857647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0570" y="621420"/>
            <a:ext cx="2664296" cy="1152128"/>
          </a:xfrm>
          <a:prstGeom prst="roundRect">
            <a:avLst/>
          </a:prstGeom>
          <a:solidFill>
            <a:srgbClr val="6F3505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dirty="0" smtClean="0">
                <a:solidFill>
                  <a:schemeClr val="bg1"/>
                </a:solidFill>
              </a:rPr>
              <a:t> </a:t>
            </a:r>
            <a:r>
              <a:rPr lang="nb-NO" sz="3200" dirty="0" smtClean="0">
                <a:solidFill>
                  <a:schemeClr val="bg1"/>
                </a:solidFill>
              </a:rPr>
              <a:t>Ca</a:t>
            </a:r>
            <a:r>
              <a:rPr lang="nb-NO" sz="3200" baseline="-25000" dirty="0" smtClean="0">
                <a:solidFill>
                  <a:schemeClr val="bg1"/>
                </a:solidFill>
              </a:rPr>
              <a:t>5</a:t>
            </a:r>
            <a:r>
              <a:rPr lang="nb-NO" sz="3200" dirty="0" smtClean="0">
                <a:solidFill>
                  <a:schemeClr val="bg1"/>
                </a:solidFill>
              </a:rPr>
              <a:t>(PO</a:t>
            </a:r>
            <a:r>
              <a:rPr lang="nb-NO" sz="3200" baseline="-25000" dirty="0" smtClean="0">
                <a:solidFill>
                  <a:schemeClr val="bg1"/>
                </a:solidFill>
              </a:rPr>
              <a:t>4</a:t>
            </a:r>
            <a:r>
              <a:rPr lang="nb-NO" sz="3200" dirty="0" smtClean="0">
                <a:solidFill>
                  <a:schemeClr val="bg1"/>
                </a:solidFill>
              </a:rPr>
              <a:t>)</a:t>
            </a:r>
            <a:r>
              <a:rPr lang="nb-NO" sz="3200" baseline="-25000" dirty="0" smtClean="0">
                <a:solidFill>
                  <a:schemeClr val="bg1"/>
                </a:solidFill>
              </a:rPr>
              <a:t>3</a:t>
            </a:r>
            <a:r>
              <a:rPr lang="nb-NO" sz="3200" dirty="0" smtClean="0">
                <a:solidFill>
                  <a:schemeClr val="bg1"/>
                </a:solidFill>
              </a:rPr>
              <a:t>F</a:t>
            </a:r>
            <a:r>
              <a:rPr lang="nb-NO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51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62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49047"/>
            <a:ext cx="9143245" cy="6759906"/>
          </a:xfrm>
          <a:prstGeom prst="rect">
            <a:avLst/>
          </a:prstGeom>
        </p:spPr>
      </p:pic>
      <p:sp>
        <p:nvSpPr>
          <p:cNvPr id="81" name="Down Arrow 80"/>
          <p:cNvSpPr/>
          <p:nvPr/>
        </p:nvSpPr>
        <p:spPr>
          <a:xfrm rot="7463355">
            <a:off x="7850125" y="3873694"/>
            <a:ext cx="468201" cy="1266529"/>
          </a:xfrm>
          <a:prstGeom prst="downArrow">
            <a:avLst/>
          </a:prstGeom>
          <a:solidFill>
            <a:srgbClr val="FF0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/>
          <p:cNvSpPr txBox="1"/>
          <p:nvPr/>
        </p:nvSpPr>
        <p:spPr>
          <a:xfrm>
            <a:off x="7812360" y="5013176"/>
            <a:ext cx="142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 err="1" smtClean="0">
                <a:solidFill>
                  <a:srgbClr val="FF0000"/>
                </a:solidFill>
              </a:rPr>
              <a:t>Mother</a:t>
            </a:r>
            <a:r>
              <a:rPr lang="nb-NO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nb-NO" sz="2400" b="1" dirty="0" smtClean="0">
                <a:solidFill>
                  <a:srgbClr val="FF0000"/>
                </a:solidFill>
              </a:rPr>
              <a:t>liquor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92200" y="139700"/>
            <a:ext cx="1756866" cy="571500"/>
          </a:xfrm>
          <a:prstGeom prst="roundRect">
            <a:avLst/>
          </a:prstGeom>
          <a:solidFill>
            <a:srgbClr val="6F3505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bg1"/>
                </a:solidFill>
              </a:rPr>
              <a:t>Ca</a:t>
            </a:r>
            <a:r>
              <a:rPr lang="nb-NO" sz="2400" baseline="-25000" dirty="0" smtClean="0">
                <a:solidFill>
                  <a:schemeClr val="bg1"/>
                </a:solidFill>
              </a:rPr>
              <a:t>5</a:t>
            </a:r>
            <a:r>
              <a:rPr lang="nb-NO" sz="2400" dirty="0" smtClean="0">
                <a:solidFill>
                  <a:schemeClr val="bg1"/>
                </a:solidFill>
              </a:rPr>
              <a:t>(PO</a:t>
            </a:r>
            <a:r>
              <a:rPr lang="nb-NO" sz="2400" baseline="-25000" dirty="0" smtClean="0">
                <a:solidFill>
                  <a:schemeClr val="bg1"/>
                </a:solidFill>
              </a:rPr>
              <a:t>4</a:t>
            </a:r>
            <a:r>
              <a:rPr lang="nb-NO" sz="2400" dirty="0" smtClean="0">
                <a:solidFill>
                  <a:schemeClr val="bg1"/>
                </a:solidFill>
              </a:rPr>
              <a:t>)</a:t>
            </a:r>
            <a:r>
              <a:rPr lang="nb-NO" sz="2400" baseline="-25000" dirty="0" smtClean="0">
                <a:solidFill>
                  <a:schemeClr val="bg1"/>
                </a:solidFill>
              </a:rPr>
              <a:t>3</a:t>
            </a:r>
            <a:r>
              <a:rPr lang="nb-NO" sz="2400" dirty="0" smtClean="0">
                <a:solidFill>
                  <a:schemeClr val="bg1"/>
                </a:solidFill>
              </a:rPr>
              <a:t>F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9219" y="2696160"/>
            <a:ext cx="1222702" cy="11521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dirty="0" smtClean="0">
                <a:solidFill>
                  <a:schemeClr val="bg1"/>
                </a:solidFill>
              </a:rPr>
              <a:t>Cd</a:t>
            </a:r>
            <a:r>
              <a:rPr lang="nb-NO" sz="2800" baseline="30000" dirty="0">
                <a:solidFill>
                  <a:schemeClr val="bg1"/>
                </a:solidFill>
              </a:rPr>
              <a:t> </a:t>
            </a:r>
            <a:r>
              <a:rPr lang="nb-NO" sz="2800" dirty="0" smtClean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726440" y="3694970"/>
            <a:ext cx="768260" cy="7597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0" name="Rectangle 199"/>
          <p:cNvSpPr/>
          <p:nvPr/>
        </p:nvSpPr>
        <p:spPr>
          <a:xfrm>
            <a:off x="379" y="-776"/>
            <a:ext cx="9143623" cy="3771900"/>
          </a:xfrm>
          <a:prstGeom prst="rect">
            <a:avLst/>
          </a:prstGeom>
          <a:solidFill>
            <a:schemeClr val="bg2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9" y="3771900"/>
            <a:ext cx="3817242" cy="3086100"/>
          </a:xfrm>
          <a:prstGeom prst="rect">
            <a:avLst/>
          </a:prstGeom>
          <a:solidFill>
            <a:schemeClr val="bg2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10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9" grpId="0"/>
      <p:bldP spid="11" grpId="0" animBg="1"/>
      <p:bldP spid="20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:\pc\Pictures\Filtrering og SX-bilder\Gassvaskeflaske med tex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97" y="555705"/>
            <a:ext cx="3450179" cy="463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4427984" y="974357"/>
            <a:ext cx="4608512" cy="4398859"/>
            <a:chOff x="4427984" y="974357"/>
            <a:chExt cx="4608512" cy="4398859"/>
          </a:xfrm>
        </p:grpSpPr>
        <p:sp>
          <p:nvSpPr>
            <p:cNvPr id="10" name="Rectangle 9"/>
            <p:cNvSpPr/>
            <p:nvPr/>
          </p:nvSpPr>
          <p:spPr>
            <a:xfrm>
              <a:off x="4946651" y="4172887"/>
              <a:ext cx="154882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 smtClean="0"/>
                <a:t>Ca(H</a:t>
              </a:r>
              <a:r>
                <a:rPr lang="es-ES" sz="2400" baseline="-25000" dirty="0" smtClean="0"/>
                <a:t>2</a:t>
              </a:r>
              <a:r>
                <a:rPr lang="es-ES" sz="2400" dirty="0" smtClean="0"/>
                <a:t>PO</a:t>
              </a:r>
              <a:r>
                <a:rPr lang="es-ES" sz="2400" baseline="-25000" dirty="0" smtClean="0"/>
                <a:t>4</a:t>
              </a:r>
              <a:r>
                <a:rPr lang="es-ES" sz="2400" dirty="0" smtClean="0"/>
                <a:t>)</a:t>
              </a:r>
              <a:r>
                <a:rPr lang="es-ES" sz="2400" baseline="-25000" dirty="0" smtClean="0"/>
                <a:t>2</a:t>
              </a:r>
            </a:p>
            <a:p>
              <a:r>
                <a:rPr lang="es-ES" sz="2400" dirty="0" smtClean="0"/>
                <a:t>M(H</a:t>
              </a:r>
              <a:r>
                <a:rPr lang="es-ES" sz="2400" baseline="-25000" dirty="0" smtClean="0"/>
                <a:t>2</a:t>
              </a:r>
              <a:r>
                <a:rPr lang="es-ES" sz="2400" dirty="0" smtClean="0"/>
                <a:t>PO</a:t>
              </a:r>
              <a:r>
                <a:rPr lang="es-ES" sz="2400" baseline="-25000" dirty="0" smtClean="0"/>
                <a:t>4</a:t>
              </a:r>
              <a:r>
                <a:rPr lang="es-ES" sz="2400" dirty="0" smtClean="0"/>
                <a:t>)</a:t>
              </a:r>
              <a:r>
                <a:rPr lang="es-ES" sz="2400" baseline="-25000" dirty="0"/>
                <a:t>n</a:t>
              </a:r>
              <a:endParaRPr lang="en-US" sz="2400" dirty="0" smtClean="0"/>
            </a:p>
            <a:p>
              <a:endParaRPr lang="en-US" sz="24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309939" y="974357"/>
              <a:ext cx="2090738" cy="4078287"/>
              <a:chOff x="5309939" y="974357"/>
              <a:chExt cx="2090738" cy="4078287"/>
            </a:xfrm>
          </p:grpSpPr>
          <p:pic>
            <p:nvPicPr>
              <p:cNvPr id="1028" name="Picture 4" descr="M:\pc\Pictures\Filtrering og SX-bilder\Gassvaskeflaske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9939" y="974357"/>
                <a:ext cx="2090738" cy="40782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5485260" y="2547099"/>
                <a:ext cx="1876815" cy="2460304"/>
                <a:chOff x="5485260" y="2547099"/>
                <a:chExt cx="1876815" cy="2460304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6495473" y="2547099"/>
                  <a:ext cx="866602" cy="122413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" name="Group 4"/>
                <p:cNvGrpSpPr/>
                <p:nvPr/>
              </p:nvGrpSpPr>
              <p:grpSpPr>
                <a:xfrm>
                  <a:off x="5485260" y="2547099"/>
                  <a:ext cx="1876815" cy="2460304"/>
                  <a:chOff x="5485260" y="2547099"/>
                  <a:chExt cx="1876815" cy="2460304"/>
                </a:xfrm>
              </p:grpSpPr>
              <p:sp>
                <p:nvSpPr>
                  <p:cNvPr id="8" name="Rectangle 7"/>
                  <p:cNvSpPr/>
                  <p:nvPr/>
                </p:nvSpPr>
                <p:spPr>
                  <a:xfrm>
                    <a:off x="6495473" y="3771235"/>
                    <a:ext cx="866602" cy="1236168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5485260" y="2547099"/>
                    <a:ext cx="1010213" cy="120032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" sz="2400" dirty="0" smtClean="0"/>
                      <a:t>NH</a:t>
                    </a:r>
                    <a:r>
                      <a:rPr lang="es-ES" sz="2400" baseline="-25000" dirty="0" smtClean="0"/>
                      <a:t>4</a:t>
                    </a:r>
                    <a:r>
                      <a:rPr lang="es-ES" sz="2400" baseline="30000" dirty="0" smtClean="0"/>
                      <a:t>+</a:t>
                    </a:r>
                  </a:p>
                  <a:p>
                    <a:r>
                      <a:rPr lang="es-ES" sz="2400" dirty="0" smtClean="0"/>
                      <a:t>NO</a:t>
                    </a:r>
                    <a:r>
                      <a:rPr lang="es-ES" sz="2400" baseline="-25000" dirty="0" smtClean="0"/>
                      <a:t>3</a:t>
                    </a:r>
                    <a:r>
                      <a:rPr lang="es-ES" sz="2400" baseline="30000" dirty="0" smtClean="0"/>
                      <a:t>-</a:t>
                    </a:r>
                  </a:p>
                  <a:p>
                    <a:r>
                      <a:rPr lang="es-ES" sz="2400" dirty="0" smtClean="0"/>
                      <a:t>H</a:t>
                    </a:r>
                    <a:r>
                      <a:rPr lang="es-ES" sz="2400" baseline="-25000" dirty="0" smtClean="0"/>
                      <a:t>2</a:t>
                    </a:r>
                    <a:r>
                      <a:rPr lang="es-ES" sz="2400" dirty="0" smtClean="0"/>
                      <a:t>PO</a:t>
                    </a:r>
                    <a:r>
                      <a:rPr lang="es-ES" sz="2400" baseline="-25000" dirty="0" smtClean="0"/>
                      <a:t>4</a:t>
                    </a:r>
                    <a:r>
                      <a:rPr lang="es-ES" sz="2400" baseline="30000" dirty="0" smtClean="0"/>
                      <a:t>-</a:t>
                    </a:r>
                    <a:endParaRPr lang="en-US" sz="2400" baseline="30000" dirty="0"/>
                  </a:p>
                </p:txBody>
              </p:sp>
            </p:grpSp>
          </p:grpSp>
        </p:grpSp>
        <p:sp>
          <p:nvSpPr>
            <p:cNvPr id="13" name="Right Arrow 12"/>
            <p:cNvSpPr/>
            <p:nvPr/>
          </p:nvSpPr>
          <p:spPr>
            <a:xfrm>
              <a:off x="4427984" y="2874925"/>
              <a:ext cx="792088" cy="44733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24328" y="2952927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dirty="0" err="1" smtClean="0"/>
                <a:t>c</a:t>
              </a:r>
              <a:r>
                <a:rPr lang="nb-NO" sz="2800" baseline="-25000" dirty="0" err="1" smtClean="0"/>
                <a:t>Cd,løsning</a:t>
              </a:r>
              <a:endParaRPr lang="en-US" sz="2800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75766" y="4276260"/>
              <a:ext cx="1560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dirty="0" err="1" smtClean="0"/>
                <a:t>c</a:t>
              </a:r>
              <a:r>
                <a:rPr lang="nb-NO" sz="2800" baseline="-25000" dirty="0" err="1" smtClean="0"/>
                <a:t>Cd,utfelling</a:t>
              </a:r>
              <a:endParaRPr lang="en-US" sz="2800" baseline="-25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5536" y="1813043"/>
            <a:ext cx="259578" cy="259578"/>
            <a:chOff x="1043608" y="1844824"/>
            <a:chExt cx="360040" cy="360040"/>
          </a:xfrm>
        </p:grpSpPr>
        <p:sp>
          <p:nvSpPr>
            <p:cNvPr id="17" name="Oval 16"/>
            <p:cNvSpPr/>
            <p:nvPr/>
          </p:nvSpPr>
          <p:spPr>
            <a:xfrm>
              <a:off x="1043608" y="1844824"/>
              <a:ext cx="360040" cy="3600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78623" y="1979839"/>
              <a:ext cx="90010" cy="900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9" idx="0"/>
              <a:endCxn id="17" idx="0"/>
            </p:cNvCxnSpPr>
            <p:nvPr/>
          </p:nvCxnSpPr>
          <p:spPr>
            <a:xfrm flipV="1">
              <a:off x="1223628" y="1844824"/>
              <a:ext cx="0" cy="1350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5"/>
              <a:endCxn id="19" idx="1"/>
            </p:cNvCxnSpPr>
            <p:nvPr/>
          </p:nvCxnSpPr>
          <p:spPr>
            <a:xfrm flipH="1" flipV="1">
              <a:off x="1191805" y="1993021"/>
              <a:ext cx="159116" cy="1591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19" idx="3"/>
            </p:cNvCxnSpPr>
            <p:nvPr/>
          </p:nvCxnSpPr>
          <p:spPr>
            <a:xfrm flipV="1">
              <a:off x="1081414" y="2056667"/>
              <a:ext cx="110391" cy="954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226420" y="1628800"/>
            <a:ext cx="1105220" cy="5823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20256" y="1754025"/>
            <a:ext cx="68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aseline="30000" dirty="0" smtClean="0"/>
              <a:t>109</a:t>
            </a:r>
            <a:r>
              <a:rPr lang="nb-NO" dirty="0" smtClean="0"/>
              <a:t>Cd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419872" y="2968804"/>
            <a:ext cx="259578" cy="259578"/>
            <a:chOff x="1043608" y="1844824"/>
            <a:chExt cx="360040" cy="360040"/>
          </a:xfrm>
        </p:grpSpPr>
        <p:sp>
          <p:nvSpPr>
            <p:cNvPr id="27" name="Oval 26"/>
            <p:cNvSpPr/>
            <p:nvPr/>
          </p:nvSpPr>
          <p:spPr>
            <a:xfrm>
              <a:off x="1043608" y="1844824"/>
              <a:ext cx="360040" cy="3600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78623" y="1979839"/>
              <a:ext cx="90010" cy="900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28" idx="0"/>
              <a:endCxn id="27" idx="0"/>
            </p:cNvCxnSpPr>
            <p:nvPr/>
          </p:nvCxnSpPr>
          <p:spPr>
            <a:xfrm flipV="1">
              <a:off x="1223628" y="1844824"/>
              <a:ext cx="0" cy="1350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7" idx="5"/>
              <a:endCxn id="28" idx="1"/>
            </p:cNvCxnSpPr>
            <p:nvPr/>
          </p:nvCxnSpPr>
          <p:spPr>
            <a:xfrm flipH="1" flipV="1">
              <a:off x="1191805" y="1993021"/>
              <a:ext cx="159116" cy="1591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8" idx="3"/>
            </p:cNvCxnSpPr>
            <p:nvPr/>
          </p:nvCxnSpPr>
          <p:spPr>
            <a:xfrm flipV="1">
              <a:off x="1081414" y="2056667"/>
              <a:ext cx="110391" cy="954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923928" y="3284803"/>
            <a:ext cx="259578" cy="259578"/>
            <a:chOff x="1043608" y="1844824"/>
            <a:chExt cx="360040" cy="360040"/>
          </a:xfrm>
        </p:grpSpPr>
        <p:sp>
          <p:nvSpPr>
            <p:cNvPr id="33" name="Oval 32"/>
            <p:cNvSpPr/>
            <p:nvPr/>
          </p:nvSpPr>
          <p:spPr>
            <a:xfrm>
              <a:off x="1043608" y="1844824"/>
              <a:ext cx="360040" cy="3600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178623" y="1979839"/>
              <a:ext cx="90010" cy="900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3" idx="0"/>
            </p:cNvCxnSpPr>
            <p:nvPr/>
          </p:nvCxnSpPr>
          <p:spPr>
            <a:xfrm flipV="1">
              <a:off x="1223628" y="1844824"/>
              <a:ext cx="0" cy="1350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3" idx="5"/>
              <a:endCxn id="34" idx="1"/>
            </p:cNvCxnSpPr>
            <p:nvPr/>
          </p:nvCxnSpPr>
          <p:spPr>
            <a:xfrm flipH="1" flipV="1">
              <a:off x="1191805" y="1993021"/>
              <a:ext cx="159116" cy="1591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34" idx="3"/>
            </p:cNvCxnSpPr>
            <p:nvPr/>
          </p:nvCxnSpPr>
          <p:spPr>
            <a:xfrm flipV="1">
              <a:off x="1081414" y="2056667"/>
              <a:ext cx="110391" cy="954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387425" y="3641446"/>
            <a:ext cx="259578" cy="259578"/>
            <a:chOff x="1043608" y="1844824"/>
            <a:chExt cx="360040" cy="360040"/>
          </a:xfrm>
        </p:grpSpPr>
        <p:sp>
          <p:nvSpPr>
            <p:cNvPr id="39" name="Oval 38"/>
            <p:cNvSpPr/>
            <p:nvPr/>
          </p:nvSpPr>
          <p:spPr>
            <a:xfrm>
              <a:off x="1043608" y="1844824"/>
              <a:ext cx="360040" cy="3600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178623" y="1979839"/>
              <a:ext cx="90010" cy="900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>
              <a:stCxn id="40" idx="0"/>
              <a:endCxn id="39" idx="0"/>
            </p:cNvCxnSpPr>
            <p:nvPr/>
          </p:nvCxnSpPr>
          <p:spPr>
            <a:xfrm flipV="1">
              <a:off x="1223628" y="1844824"/>
              <a:ext cx="0" cy="1350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9" idx="5"/>
              <a:endCxn id="40" idx="1"/>
            </p:cNvCxnSpPr>
            <p:nvPr/>
          </p:nvCxnSpPr>
          <p:spPr>
            <a:xfrm flipH="1" flipV="1">
              <a:off x="1191805" y="1993021"/>
              <a:ext cx="159116" cy="1591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40" idx="3"/>
            </p:cNvCxnSpPr>
            <p:nvPr/>
          </p:nvCxnSpPr>
          <p:spPr>
            <a:xfrm flipV="1">
              <a:off x="1081414" y="2056667"/>
              <a:ext cx="110391" cy="954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923928" y="4010725"/>
            <a:ext cx="259578" cy="259578"/>
            <a:chOff x="1043608" y="1844824"/>
            <a:chExt cx="360040" cy="360040"/>
          </a:xfrm>
        </p:grpSpPr>
        <p:sp>
          <p:nvSpPr>
            <p:cNvPr id="45" name="Oval 44"/>
            <p:cNvSpPr/>
            <p:nvPr/>
          </p:nvSpPr>
          <p:spPr>
            <a:xfrm>
              <a:off x="1043608" y="1844824"/>
              <a:ext cx="360040" cy="3600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178623" y="1979839"/>
              <a:ext cx="90010" cy="900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46" idx="0"/>
              <a:endCxn id="45" idx="0"/>
            </p:cNvCxnSpPr>
            <p:nvPr/>
          </p:nvCxnSpPr>
          <p:spPr>
            <a:xfrm flipV="1">
              <a:off x="1223628" y="1844824"/>
              <a:ext cx="0" cy="1350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46" idx="1"/>
            </p:cNvCxnSpPr>
            <p:nvPr/>
          </p:nvCxnSpPr>
          <p:spPr>
            <a:xfrm flipH="1" flipV="1">
              <a:off x="1191805" y="1993021"/>
              <a:ext cx="159116" cy="1591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46" idx="3"/>
            </p:cNvCxnSpPr>
            <p:nvPr/>
          </p:nvCxnSpPr>
          <p:spPr>
            <a:xfrm flipV="1">
              <a:off x="1081414" y="2056667"/>
              <a:ext cx="110391" cy="954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509733" y="5303405"/>
                <a:ext cx="3692486" cy="955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Cd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solution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Cd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precipitate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=1±0.1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733" y="5303405"/>
                <a:ext cx="3692486" cy="9556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647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28507 -0.0819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-409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33872 0.0733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36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37171 0.1636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6" y="817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39896 -0.0287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915816" y="2405325"/>
            <a:ext cx="2957708" cy="3284760"/>
            <a:chOff x="2478388" y="936328"/>
            <a:chExt cx="2137420" cy="2137420"/>
          </a:xfrm>
        </p:grpSpPr>
        <p:grpSp>
          <p:nvGrpSpPr>
            <p:cNvPr id="36" name="Group 35"/>
            <p:cNvGrpSpPr>
              <a:grpSpLocks noChangeAspect="1"/>
            </p:cNvGrpSpPr>
            <p:nvPr/>
          </p:nvGrpSpPr>
          <p:grpSpPr>
            <a:xfrm>
              <a:off x="2478388" y="936328"/>
              <a:ext cx="2137420" cy="2137420"/>
              <a:chOff x="2478388" y="936328"/>
              <a:chExt cx="2137420" cy="2137420"/>
            </a:xfrm>
          </p:grpSpPr>
          <p:pic>
            <p:nvPicPr>
              <p:cNvPr id="38" name="Picture 2" descr="C:\Users\haavakr\Dropbox\Tracer conversion\Sample vial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8388" y="936328"/>
                <a:ext cx="2137420" cy="2137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3186516" y="2469109"/>
                <a:ext cx="702000" cy="4320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2400" dirty="0" smtClean="0">
                    <a:solidFill>
                      <a:schemeClr val="tx1"/>
                    </a:solidFill>
                  </a:rPr>
                  <a:t>Aq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3185592" y="2047727"/>
              <a:ext cx="702000" cy="43204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400" dirty="0" smtClean="0">
                  <a:solidFill>
                    <a:schemeClr val="tx1"/>
                  </a:solidFill>
                </a:rPr>
                <a:t>Org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396552" y="2405325"/>
            <a:ext cx="2957708" cy="3284760"/>
            <a:chOff x="2478388" y="936328"/>
            <a:chExt cx="2137420" cy="2137420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2478388" y="936328"/>
              <a:ext cx="2137420" cy="2137420"/>
              <a:chOff x="2478388" y="936328"/>
              <a:chExt cx="2137420" cy="2137420"/>
            </a:xfrm>
          </p:grpSpPr>
          <p:pic>
            <p:nvPicPr>
              <p:cNvPr id="4" name="Picture 2" descr="C:\Users\haavakr\Dropbox\Tracer conversion\Sample vial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8388" y="936328"/>
                <a:ext cx="2137420" cy="2137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3186516" y="2469109"/>
                <a:ext cx="702000" cy="4320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2400" dirty="0" smtClean="0">
                    <a:solidFill>
                      <a:schemeClr val="tx1"/>
                    </a:solidFill>
                  </a:rPr>
                  <a:t>Aq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185592" y="2047727"/>
              <a:ext cx="702000" cy="43204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400" dirty="0" smtClean="0">
                  <a:solidFill>
                    <a:schemeClr val="tx1"/>
                  </a:solidFill>
                </a:rPr>
                <a:t>Org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9528" y="1749216"/>
            <a:ext cx="1105220" cy="582302"/>
            <a:chOff x="590235" y="4365104"/>
            <a:chExt cx="1105220" cy="582302"/>
          </a:xfrm>
        </p:grpSpPr>
        <p:grpSp>
          <p:nvGrpSpPr>
            <p:cNvPr id="12" name="Group 11"/>
            <p:cNvGrpSpPr/>
            <p:nvPr/>
          </p:nvGrpSpPr>
          <p:grpSpPr>
            <a:xfrm>
              <a:off x="759351" y="4549347"/>
              <a:ext cx="259578" cy="259578"/>
              <a:chOff x="1043608" y="1844824"/>
              <a:chExt cx="360040" cy="36004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043608" y="1844824"/>
                <a:ext cx="360040" cy="3600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178623" y="1979839"/>
                <a:ext cx="90010" cy="9001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>
                <a:stCxn id="14" idx="0"/>
                <a:endCxn id="13" idx="0"/>
              </p:cNvCxnSpPr>
              <p:nvPr/>
            </p:nvCxnSpPr>
            <p:spPr>
              <a:xfrm flipV="1">
                <a:off x="1223628" y="1844824"/>
                <a:ext cx="0" cy="135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3" idx="5"/>
                <a:endCxn id="14" idx="1"/>
              </p:cNvCxnSpPr>
              <p:nvPr/>
            </p:nvCxnSpPr>
            <p:spPr>
              <a:xfrm flipH="1" flipV="1">
                <a:off x="1191805" y="1993021"/>
                <a:ext cx="159116" cy="1591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endCxn id="14" idx="3"/>
              </p:cNvCxnSpPr>
              <p:nvPr/>
            </p:nvCxnSpPr>
            <p:spPr>
              <a:xfrm flipV="1">
                <a:off x="1081414" y="2056667"/>
                <a:ext cx="110391" cy="954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590235" y="4365104"/>
              <a:ext cx="1105220" cy="5823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4071" y="4490329"/>
              <a:ext cx="683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aseline="30000" dirty="0" smtClean="0"/>
                <a:t>109</a:t>
              </a:r>
              <a:r>
                <a:rPr lang="nb-NO" dirty="0" smtClean="0"/>
                <a:t>Cd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3568" y="4974056"/>
            <a:ext cx="259578" cy="259578"/>
            <a:chOff x="1043608" y="1844824"/>
            <a:chExt cx="360040" cy="360040"/>
          </a:xfrm>
        </p:grpSpPr>
        <p:sp>
          <p:nvSpPr>
            <p:cNvPr id="21" name="Oval 20"/>
            <p:cNvSpPr/>
            <p:nvPr/>
          </p:nvSpPr>
          <p:spPr>
            <a:xfrm>
              <a:off x="1043608" y="1844824"/>
              <a:ext cx="360040" cy="3600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178623" y="1979839"/>
              <a:ext cx="90010" cy="900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1" idx="0"/>
            </p:cNvCxnSpPr>
            <p:nvPr/>
          </p:nvCxnSpPr>
          <p:spPr>
            <a:xfrm flipV="1">
              <a:off x="1223628" y="1844824"/>
              <a:ext cx="0" cy="1350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5"/>
              <a:endCxn id="22" idx="1"/>
            </p:cNvCxnSpPr>
            <p:nvPr/>
          </p:nvCxnSpPr>
          <p:spPr>
            <a:xfrm flipH="1" flipV="1">
              <a:off x="1191805" y="1993021"/>
              <a:ext cx="159116" cy="1591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22" idx="3"/>
            </p:cNvCxnSpPr>
            <p:nvPr/>
          </p:nvCxnSpPr>
          <p:spPr>
            <a:xfrm flipV="1">
              <a:off x="1081414" y="2056667"/>
              <a:ext cx="110391" cy="954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187624" y="4844267"/>
            <a:ext cx="259578" cy="259578"/>
            <a:chOff x="1043608" y="1844824"/>
            <a:chExt cx="360040" cy="360040"/>
          </a:xfrm>
        </p:grpSpPr>
        <p:sp>
          <p:nvSpPr>
            <p:cNvPr id="27" name="Oval 26"/>
            <p:cNvSpPr/>
            <p:nvPr/>
          </p:nvSpPr>
          <p:spPr>
            <a:xfrm>
              <a:off x="1043608" y="1844824"/>
              <a:ext cx="360040" cy="3600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78623" y="1979839"/>
              <a:ext cx="90010" cy="900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28" idx="0"/>
              <a:endCxn id="27" idx="0"/>
            </p:cNvCxnSpPr>
            <p:nvPr/>
          </p:nvCxnSpPr>
          <p:spPr>
            <a:xfrm flipV="1">
              <a:off x="1223628" y="1844824"/>
              <a:ext cx="0" cy="1350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7" idx="5"/>
              <a:endCxn id="28" idx="1"/>
            </p:cNvCxnSpPr>
            <p:nvPr/>
          </p:nvCxnSpPr>
          <p:spPr>
            <a:xfrm flipH="1" flipV="1">
              <a:off x="1191805" y="1993021"/>
              <a:ext cx="159116" cy="1591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8" idx="3"/>
            </p:cNvCxnSpPr>
            <p:nvPr/>
          </p:nvCxnSpPr>
          <p:spPr>
            <a:xfrm flipV="1">
              <a:off x="1081414" y="2056667"/>
              <a:ext cx="110391" cy="954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ight Arrow 39"/>
          <p:cNvSpPr/>
          <p:nvPr/>
        </p:nvSpPr>
        <p:spPr>
          <a:xfrm>
            <a:off x="2195736" y="4153225"/>
            <a:ext cx="1368152" cy="4473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123728" y="3846411"/>
            <a:ext cx="15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1. Shaking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051720" y="4538876"/>
            <a:ext cx="179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</a:t>
            </a:r>
            <a:r>
              <a:rPr lang="nb-NO" dirty="0" smtClean="0"/>
              <a:t>. </a:t>
            </a:r>
            <a:r>
              <a:rPr lang="nb-NO" dirty="0" err="1" smtClean="0"/>
              <a:t>Centrifuging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37" idx="3"/>
          </p:cNvCxnSpPr>
          <p:nvPr/>
        </p:nvCxnSpPr>
        <p:spPr>
          <a:xfrm flipV="1">
            <a:off x="4865837" y="3385829"/>
            <a:ext cx="1074315" cy="10594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30249" y="5202301"/>
            <a:ext cx="1109903" cy="631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haavakr\Dropbox\Plot til mastern\Clean spect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95128"/>
            <a:ext cx="2646708" cy="20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haavakr\Dropbox\Plot til mastern\Clean spect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63497"/>
            <a:ext cx="2646708" cy="20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6228184" y="1412776"/>
            <a:ext cx="3059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Liquid </a:t>
            </a:r>
            <a:r>
              <a:rPr lang="en-US" sz="2400" dirty="0" smtClean="0"/>
              <a:t>scintillation</a:t>
            </a:r>
            <a:r>
              <a:rPr lang="nb-NO" sz="2400" dirty="0" smtClean="0"/>
              <a:t> </a:t>
            </a:r>
            <a:r>
              <a:rPr lang="nb-NO" sz="2400" dirty="0" err="1" smtClean="0"/>
              <a:t>counting</a:t>
            </a:r>
            <a:endParaRPr lang="en-US" sz="2400" dirty="0"/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dirty="0" smtClean="0"/>
              <a:t>Solvent </a:t>
            </a:r>
            <a:r>
              <a:rPr lang="nb-NO" dirty="0" err="1" smtClean="0"/>
              <a:t>extraction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56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31649 -0.0851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16" y="-425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3717 0.0428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6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971600" y="236797"/>
            <a:ext cx="2814042" cy="2339426"/>
            <a:chOff x="971600" y="236797"/>
            <a:chExt cx="2814042" cy="233942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6797"/>
              <a:ext cx="2814042" cy="1876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397746" y="2114558"/>
              <a:ext cx="10679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HDEHP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1247" y="2924944"/>
            <a:ext cx="2749914" cy="2028020"/>
            <a:chOff x="671247" y="2924944"/>
            <a:chExt cx="2749914" cy="202802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47" y="2924944"/>
              <a:ext cx="2749914" cy="1840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126711" y="4491299"/>
              <a:ext cx="16099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err="1"/>
                <a:t>Cyanex</a:t>
              </a:r>
              <a:r>
                <a:rPr lang="en-GB" sz="2400" dirty="0"/>
                <a:t> 301</a:t>
              </a:r>
              <a:endParaRPr lang="en-US" sz="2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03749" y="2868618"/>
            <a:ext cx="3096344" cy="2535821"/>
            <a:chOff x="5503749" y="2868618"/>
            <a:chExt cx="3096344" cy="253582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3749" y="2868618"/>
              <a:ext cx="3096344" cy="2084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300192" y="4942774"/>
              <a:ext cx="16099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err="1"/>
                <a:t>Cyanex</a:t>
              </a:r>
              <a:r>
                <a:rPr lang="en-GB" sz="2400" dirty="0"/>
                <a:t> 272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76056" y="476672"/>
            <a:ext cx="3708484" cy="2261865"/>
            <a:chOff x="5076056" y="476672"/>
            <a:chExt cx="3708484" cy="226186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76672"/>
              <a:ext cx="3708484" cy="1724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5940152" y="2276872"/>
              <a:ext cx="15939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err="1"/>
                <a:t>Cyanex</a:t>
              </a:r>
              <a:r>
                <a:rPr lang="en-GB" dirty="0"/>
                <a:t> </a:t>
              </a:r>
              <a:r>
                <a:rPr lang="en-GB" sz="2400" dirty="0"/>
                <a:t>923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18239" y="4293096"/>
            <a:ext cx="2520280" cy="2361130"/>
            <a:chOff x="3418239" y="4293096"/>
            <a:chExt cx="2520280" cy="236113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239" y="4293096"/>
              <a:ext cx="2520280" cy="2361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4139952" y="6192561"/>
              <a:ext cx="660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ea typeface="SimSun"/>
                  <a:cs typeface="Times New Roman"/>
                </a:rPr>
                <a:t>TBP</a:t>
              </a:r>
              <a:endParaRPr lang="en-US" sz="4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707904" y="3554432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sz="2400" dirty="0" err="1" smtClean="0">
                <a:solidFill>
                  <a:srgbClr val="00CC00"/>
                </a:solidFill>
              </a:rPr>
              <a:t>Very</a:t>
            </a:r>
            <a:r>
              <a:rPr lang="nb-NO" sz="2400" dirty="0" smtClean="0">
                <a:solidFill>
                  <a:srgbClr val="00CC00"/>
                </a:solidFill>
              </a:rPr>
              <a:t> </a:t>
            </a:r>
            <a:r>
              <a:rPr lang="nb-NO" sz="2400" dirty="0" err="1" smtClean="0">
                <a:solidFill>
                  <a:srgbClr val="00CC00"/>
                </a:solidFill>
              </a:rPr>
              <a:t>effective</a:t>
            </a:r>
            <a:r>
              <a:rPr lang="nb-NO" sz="2400" dirty="0" smtClean="0">
                <a:solidFill>
                  <a:srgbClr val="00CC00"/>
                </a:solidFill>
              </a:rPr>
              <a:t> (&gt;99 % </a:t>
            </a:r>
            <a:r>
              <a:rPr lang="nb-NO" sz="2400" dirty="0" err="1" smtClean="0">
                <a:solidFill>
                  <a:srgbClr val="00CC00"/>
                </a:solidFill>
              </a:rPr>
              <a:t>extraction</a:t>
            </a:r>
            <a:r>
              <a:rPr lang="nb-NO" sz="2400" dirty="0" smtClean="0">
                <a:solidFill>
                  <a:srgbClr val="00CC00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nb-NO" sz="2400" dirty="0" err="1" smtClean="0">
                <a:solidFill>
                  <a:srgbClr val="FF0000"/>
                </a:solidFill>
              </a:rPr>
              <a:t>Difficult</a:t>
            </a:r>
            <a:r>
              <a:rPr lang="nb-NO" sz="2400" dirty="0" smtClean="0">
                <a:solidFill>
                  <a:srgbClr val="FF0000"/>
                </a:solidFill>
              </a:rPr>
              <a:t> to strip</a:t>
            </a:r>
          </a:p>
          <a:p>
            <a:pPr marL="285750" indent="-285750">
              <a:buFontTx/>
              <a:buChar char="-"/>
            </a:pPr>
            <a:r>
              <a:rPr lang="nb-NO" sz="2400" dirty="0" err="1" smtClean="0">
                <a:solidFill>
                  <a:srgbClr val="FF0000"/>
                </a:solidFill>
              </a:rPr>
              <a:t>Oxidized</a:t>
            </a:r>
            <a:r>
              <a:rPr lang="nb-NO" sz="2400" dirty="0" smtClean="0">
                <a:solidFill>
                  <a:srgbClr val="FF0000"/>
                </a:solidFill>
              </a:rPr>
              <a:t> by HNO</a:t>
            </a:r>
            <a:r>
              <a:rPr lang="nb-NO" sz="2400" baseline="-25000" dirty="0" smtClean="0">
                <a:solidFill>
                  <a:srgbClr val="FF0000"/>
                </a:solidFill>
              </a:rPr>
              <a:t>3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0217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haavakr\Dropbox\Plot til ppt\Shaking ti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3" y="9000"/>
            <a:ext cx="878423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42" y="746839"/>
            <a:ext cx="2656800" cy="177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205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263</Words>
  <Application>Microsoft Office PowerPoint</Application>
  <PresentationFormat>On-screen Show (4:3)</PresentationFormat>
  <Paragraphs>74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SimSun</vt:lpstr>
      <vt:lpstr>Arial</vt:lpstr>
      <vt:lpstr>Calibri</vt:lpstr>
      <vt:lpstr>Cambria Math</vt:lpstr>
      <vt:lpstr>Times New Roman</vt:lpstr>
      <vt:lpstr>Office Theme</vt:lpstr>
      <vt:lpstr>Extraction of cadmium from nitric acid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Solvent extraction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Gjenstående spørsmål</vt:lpstr>
      <vt:lpstr>Gjenstående spørsmål</vt:lpstr>
      <vt:lpstr>PowerPoint Presentation</vt:lpstr>
    </vt:vector>
  </TitlesOfParts>
  <Company>Universitetet i Oslo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Håvard Kristiansen</dc:creator>
  <cp:lastModifiedBy>Håvard</cp:lastModifiedBy>
  <cp:revision>30</cp:revision>
  <dcterms:created xsi:type="dcterms:W3CDTF">2015-03-12T11:03:20Z</dcterms:created>
  <dcterms:modified xsi:type="dcterms:W3CDTF">2015-03-17T20:30:33Z</dcterms:modified>
</cp:coreProperties>
</file>