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63" r:id="rId5"/>
    <p:sldId id="261" r:id="rId6"/>
    <p:sldId id="264" r:id="rId7"/>
    <p:sldId id="265" r:id="rId8"/>
    <p:sldId id="275" r:id="rId9"/>
    <p:sldId id="276" r:id="rId10"/>
    <p:sldId id="260" r:id="rId11"/>
    <p:sldId id="267" r:id="rId12"/>
    <p:sldId id="269" r:id="rId13"/>
    <p:sldId id="278" r:id="rId14"/>
    <p:sldId id="273" r:id="rId15"/>
    <p:sldId id="279" r:id="rId16"/>
    <p:sldId id="277" r:id="rId17"/>
    <p:sldId id="274" r:id="rId1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5" autoAdjust="0"/>
  </p:normalViewPr>
  <p:slideViewPr>
    <p:cSldViewPr>
      <p:cViewPr varScale="1">
        <p:scale>
          <a:sx n="159" d="100"/>
          <a:sy n="159" d="100"/>
        </p:scale>
        <p:origin x="-18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04950-513F-4A5F-B256-6016E7485D31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6AD7E-BB73-44B5-B7D9-DB782D077A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456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213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640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02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993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052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046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015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365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019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244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877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1F561-D4DF-4BE2-94D3-DE75A917D9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997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rregaard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619723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accent3">
                    <a:lumMod val="50000"/>
                  </a:schemeClr>
                </a:solidFill>
              </a:rPr>
              <a:t>HYDROMET -</a:t>
            </a:r>
            <a:br>
              <a:rPr lang="en-GB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3600" b="1" dirty="0" smtClean="0">
                <a:solidFill>
                  <a:schemeClr val="accent3">
                    <a:lumMod val="50000"/>
                  </a:schemeClr>
                </a:solidFill>
              </a:rPr>
              <a:t>Energy- </a:t>
            </a:r>
            <a:r>
              <a:rPr lang="en-GB" sz="3600" b="1" dirty="0">
                <a:solidFill>
                  <a:schemeClr val="accent3">
                    <a:lumMod val="50000"/>
                  </a:schemeClr>
                </a:solidFill>
              </a:rPr>
              <a:t>and environmentally friendly hydrometallurgical technology for exploitation and refining of complex and poor mineral resources</a:t>
            </a:r>
            <a:endParaRPr lang="nb-NO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Knowledge-building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Project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Industry sponsored by Research Council of Norway</a:t>
            </a:r>
          </a:p>
          <a:p>
            <a:r>
              <a:rPr lang="en-GB" sz="2600" dirty="0" err="1" smtClean="0">
                <a:solidFill>
                  <a:schemeClr val="bg1">
                    <a:lumMod val="50000"/>
                  </a:schemeClr>
                </a:solidFill>
              </a:rPr>
              <a:t>Presentert</a:t>
            </a: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 for </a:t>
            </a:r>
            <a:r>
              <a:rPr lang="en-GB" sz="2600" dirty="0" err="1" smtClean="0">
                <a:solidFill>
                  <a:schemeClr val="bg1">
                    <a:lumMod val="50000"/>
                  </a:schemeClr>
                </a:solidFill>
              </a:rPr>
              <a:t>Borregaard</a:t>
            </a: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en-GB" sz="2600" dirty="0" err="1" smtClean="0">
                <a:solidFill>
                  <a:schemeClr val="bg1">
                    <a:lumMod val="50000"/>
                  </a:schemeClr>
                </a:solidFill>
              </a:rPr>
              <a:t>av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Jon Petter Omtvedt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og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Dag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Øistein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Eriksen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Kjemisk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institutt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UiO</a:t>
            </a:r>
            <a:endParaRPr lang="nb-NO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err="1" smtClean="0">
                <a:solidFill>
                  <a:srgbClr val="002060"/>
                </a:solidFill>
              </a:rPr>
              <a:t>Hydromet</a:t>
            </a:r>
            <a:endParaRPr lang="nb-NO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nb-NO" dirty="0" smtClean="0">
                <a:solidFill>
                  <a:srgbClr val="002060"/>
                </a:solidFill>
              </a:rPr>
              <a:t>Deltakere: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UiO – Prosjekteier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NTNU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SINTEF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IFE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YARA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Boliden Odda</a:t>
            </a:r>
          </a:p>
          <a:p>
            <a:pPr>
              <a:buClr>
                <a:srgbClr val="C00000"/>
              </a:buClr>
            </a:pPr>
            <a:r>
              <a:rPr lang="nb-NO" dirty="0" err="1" smtClean="0">
                <a:solidFill>
                  <a:srgbClr val="002060"/>
                </a:solidFill>
              </a:rPr>
              <a:t>Glencore</a:t>
            </a:r>
            <a:r>
              <a:rPr lang="nb-NO" dirty="0" smtClean="0">
                <a:solidFill>
                  <a:srgbClr val="002060"/>
                </a:solidFill>
              </a:rPr>
              <a:t> Nikkelverk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Varighet: </a:t>
            </a:r>
            <a:r>
              <a:rPr lang="nb-NO" dirty="0">
                <a:solidFill>
                  <a:srgbClr val="002060"/>
                </a:solidFill>
              </a:rPr>
              <a:t/>
            </a:r>
            <a:br>
              <a:rPr lang="nb-NO" dirty="0">
                <a:solidFill>
                  <a:srgbClr val="002060"/>
                </a:solidFill>
              </a:rPr>
            </a:br>
            <a:r>
              <a:rPr lang="nb-NO" dirty="0" smtClean="0">
                <a:solidFill>
                  <a:srgbClr val="002060"/>
                </a:solidFill>
              </a:rPr>
              <a:t>1.06.14 – 31.05.18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Budsjett:</a:t>
            </a:r>
          </a:p>
          <a:p>
            <a:pPr lvl="1"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Fra NFR: 12 MNOK</a:t>
            </a:r>
          </a:p>
          <a:p>
            <a:pPr lvl="1"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Fra industrien: 3 MNOK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BIA-KPN prosjekt</a:t>
            </a:r>
          </a:p>
          <a:p>
            <a:pPr lvl="1"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Står ikke i veien for andre bilaterale BIA-prosjekt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37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000" dirty="0" smtClean="0">
                <a:solidFill>
                  <a:srgbClr val="002060"/>
                </a:solidFill>
              </a:rPr>
              <a:t>Hydromet – </a:t>
            </a:r>
            <a:br>
              <a:rPr lang="nb-NO" sz="4000" dirty="0" smtClean="0">
                <a:solidFill>
                  <a:srgbClr val="002060"/>
                </a:solidFill>
              </a:rPr>
            </a:br>
            <a:r>
              <a:rPr lang="nb-NO" sz="4000" dirty="0" smtClean="0">
                <a:solidFill>
                  <a:srgbClr val="002060"/>
                </a:solidFill>
              </a:rPr>
              <a:t>et kompetansebyggende prosjekt</a:t>
            </a:r>
            <a:endParaRPr lang="nb-NO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988840"/>
            <a:ext cx="4474840" cy="41373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i="1" dirty="0" smtClean="0">
                <a:solidFill>
                  <a:srgbClr val="002060"/>
                </a:solidFill>
              </a:rPr>
              <a:t>Primary </a:t>
            </a:r>
            <a:r>
              <a:rPr lang="en-GB" sz="2400" b="1" i="1" dirty="0">
                <a:solidFill>
                  <a:srgbClr val="002060"/>
                </a:solidFill>
              </a:rPr>
              <a:t>objective</a:t>
            </a:r>
            <a:endParaRPr lang="nb-NO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To establish research and education in hydrometallurgy at university level, graduate candidates for the hydrometallurgical industry and perform innovative research relevant to Norwegian mining-, mineral-, and metal industry. </a:t>
            </a:r>
            <a:endParaRPr lang="nb-NO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/>
            </a:r>
            <a:br>
              <a:rPr lang="en-GB" sz="2400" dirty="0">
                <a:solidFill>
                  <a:srgbClr val="002060"/>
                </a:solidFill>
              </a:rPr>
            </a:br>
            <a:endParaRPr lang="nb-NO" sz="2400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3880" y="2027981"/>
            <a:ext cx="4038600" cy="42813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This will be accomplished through the following secondary objectives:</a:t>
            </a:r>
            <a:endParaRPr lang="nb-NO" dirty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</a:pPr>
            <a:r>
              <a:rPr lang="en-GB" dirty="0">
                <a:solidFill>
                  <a:srgbClr val="002060"/>
                </a:solidFill>
              </a:rPr>
              <a:t>Education of three PhD or Post.doc grantees performing research defined by the mining-, mineral-, and refining industry</a:t>
            </a:r>
            <a:endParaRPr lang="nb-NO" dirty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</a:pPr>
            <a:r>
              <a:rPr lang="en-GB" dirty="0">
                <a:solidFill>
                  <a:srgbClr val="002060"/>
                </a:solidFill>
              </a:rPr>
              <a:t>Collaboration of </a:t>
            </a:r>
            <a:r>
              <a:rPr lang="en-GB" dirty="0" err="1">
                <a:solidFill>
                  <a:srgbClr val="002060"/>
                </a:solidFill>
              </a:rPr>
              <a:t>UiO</a:t>
            </a:r>
            <a:r>
              <a:rPr lang="en-GB" dirty="0">
                <a:solidFill>
                  <a:srgbClr val="002060"/>
                </a:solidFill>
              </a:rPr>
              <a:t>, NTNU, IFE, and SINTEF on teaching and research tasks.</a:t>
            </a:r>
            <a:endParaRPr lang="nb-NO" dirty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</a:pPr>
            <a:r>
              <a:rPr lang="en-GB" dirty="0">
                <a:solidFill>
                  <a:srgbClr val="002060"/>
                </a:solidFill>
              </a:rPr>
              <a:t>Collaboration with universities and institutes abroad on teaching and research.</a:t>
            </a:r>
            <a:endParaRPr lang="nb-NO" dirty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</a:pPr>
            <a:r>
              <a:rPr lang="en-GB" dirty="0">
                <a:solidFill>
                  <a:srgbClr val="002060"/>
                </a:solidFill>
              </a:rPr>
              <a:t>Publication of work at peer reviewed conferences and publications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9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sz="4000" dirty="0">
                <a:solidFill>
                  <a:srgbClr val="002060"/>
                </a:solidFill>
              </a:rPr>
              <a:t>Anticipated results of the project:</a:t>
            </a:r>
            <a:endParaRPr lang="nb-NO" sz="40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GB" dirty="0" smtClean="0">
                <a:solidFill>
                  <a:srgbClr val="002060"/>
                </a:solidFill>
              </a:rPr>
              <a:t>Two </a:t>
            </a:r>
            <a:r>
              <a:rPr lang="en-GB" dirty="0">
                <a:solidFill>
                  <a:srgbClr val="002060"/>
                </a:solidFill>
              </a:rPr>
              <a:t>PhDs created</a:t>
            </a:r>
            <a:endParaRPr lang="nb-NO" dirty="0">
              <a:solidFill>
                <a:srgbClr val="002060"/>
              </a:solidFill>
            </a:endParaRPr>
          </a:p>
          <a:p>
            <a:pPr lvl="0">
              <a:buClr>
                <a:srgbClr val="C00000"/>
              </a:buClr>
            </a:pPr>
            <a:r>
              <a:rPr lang="en-GB" dirty="0">
                <a:solidFill>
                  <a:srgbClr val="002060"/>
                </a:solidFill>
              </a:rPr>
              <a:t>Participation in at least one international project on hydrometallurgy</a:t>
            </a:r>
            <a:endParaRPr lang="nb-NO" dirty="0">
              <a:solidFill>
                <a:srgbClr val="002060"/>
              </a:solidFill>
            </a:endParaRPr>
          </a:p>
          <a:p>
            <a:pPr lvl="0">
              <a:buClr>
                <a:srgbClr val="C00000"/>
              </a:buClr>
            </a:pPr>
            <a:r>
              <a:rPr lang="en-GB" dirty="0">
                <a:solidFill>
                  <a:srgbClr val="002060"/>
                </a:solidFill>
              </a:rPr>
              <a:t>Minimum two oral- and four poster-presentations on international conferences on relevant topics and minimum four published papers in peer reviewed journals</a:t>
            </a:r>
            <a:endParaRPr lang="nb-NO" dirty="0">
              <a:solidFill>
                <a:srgbClr val="002060"/>
              </a:solidFill>
            </a:endParaRPr>
          </a:p>
          <a:p>
            <a:pPr lvl="0">
              <a:buClr>
                <a:srgbClr val="C00000"/>
              </a:buClr>
            </a:pPr>
            <a:r>
              <a:rPr lang="en-GB" dirty="0">
                <a:solidFill>
                  <a:srgbClr val="002060"/>
                </a:solidFill>
              </a:rPr>
              <a:t>Minimum two patents pending 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6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002060"/>
                </a:solidFill>
              </a:rPr>
              <a:t>Industripartnernes prioriteringer:</a:t>
            </a:r>
            <a:endParaRPr lang="nb-NO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3096344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nb-NO" b="1" dirty="0" smtClean="0">
                <a:solidFill>
                  <a:srgbClr val="002060"/>
                </a:solidFill>
              </a:rPr>
              <a:t>Fjerne halogenider:</a:t>
            </a:r>
          </a:p>
          <a:p>
            <a:pPr lvl="1"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Fluorid og klorid fra sulfat/svovelsyre-løsninger</a:t>
            </a:r>
          </a:p>
          <a:p>
            <a:pPr lvl="1"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Klorid fra nitrat/salpetersyre-løsninger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968" y="1340769"/>
            <a:ext cx="4402832" cy="3816424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nb-NO" b="1" dirty="0" smtClean="0">
                <a:solidFill>
                  <a:srgbClr val="002060"/>
                </a:solidFill>
              </a:rPr>
              <a:t>Fjerne toksiske komponenter:</a:t>
            </a:r>
          </a:p>
          <a:p>
            <a:pPr lvl="1"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Fjerne As, Ni, </a:t>
            </a:r>
            <a:r>
              <a:rPr lang="nb-NO" dirty="0" err="1" smtClean="0">
                <a:solidFill>
                  <a:srgbClr val="002060"/>
                </a:solidFill>
              </a:rPr>
              <a:t>Mn</a:t>
            </a:r>
            <a:r>
              <a:rPr lang="nb-NO" dirty="0" smtClean="0">
                <a:solidFill>
                  <a:srgbClr val="002060"/>
                </a:solidFill>
              </a:rPr>
              <a:t>, Cd fra sterkt sure løsninger med høyt innhold av salter. </a:t>
            </a:r>
          </a:p>
          <a:p>
            <a:pPr lvl="1"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Også tynne løsninger er aktuelle som utgangspunkt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13</a:t>
            </a:fld>
            <a:endParaRPr lang="nb-NO"/>
          </a:p>
        </p:txBody>
      </p:sp>
      <p:sp>
        <p:nvSpPr>
          <p:cNvPr id="8" name="TextBox 7"/>
          <p:cNvSpPr txBox="1"/>
          <p:nvPr/>
        </p:nvSpPr>
        <p:spPr>
          <a:xfrm>
            <a:off x="755576" y="4869160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b-NO" sz="2400" b="1" dirty="0" smtClean="0">
                <a:solidFill>
                  <a:srgbClr val="002060"/>
                </a:solidFill>
              </a:rPr>
              <a:t>Også inkludert i prosjektet: </a:t>
            </a:r>
          </a:p>
          <a:p>
            <a:pPr lvl="1">
              <a:buClr>
                <a:srgbClr val="C00000"/>
              </a:buClr>
            </a:pPr>
            <a:r>
              <a:rPr lang="nb-NO" sz="2400" dirty="0" smtClean="0">
                <a:solidFill>
                  <a:srgbClr val="002060"/>
                </a:solidFill>
              </a:rPr>
              <a:t>Ekstraksjon av verdifulle grunnstoff fra tynne løsninger</a:t>
            </a:r>
            <a:endParaRPr lang="nb-NO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460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002060"/>
                </a:solidFill>
              </a:rPr>
              <a:t>Prosjektstatus: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64496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Alt formelt er i orden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To </a:t>
            </a:r>
            <a:r>
              <a:rPr lang="nb-NO" dirty="0" err="1" smtClean="0">
                <a:solidFill>
                  <a:srgbClr val="002060"/>
                </a:solidFill>
              </a:rPr>
              <a:t>PhD</a:t>
            </a:r>
            <a:r>
              <a:rPr lang="nb-NO" dirty="0" smtClean="0">
                <a:solidFill>
                  <a:srgbClr val="002060"/>
                </a:solidFill>
              </a:rPr>
              <a:t>/Post Doc i ferd med å ansettes</a:t>
            </a:r>
          </a:p>
          <a:p>
            <a:pPr lvl="1"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11 søkere, 6 innkalt til intervju</a:t>
            </a:r>
          </a:p>
          <a:p>
            <a:pPr lvl="1"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NTNU skal ansette en stipendiat primo 2015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Utarbeidelse av </a:t>
            </a:r>
            <a:r>
              <a:rPr lang="nb-NO" dirty="0" err="1" smtClean="0">
                <a:solidFill>
                  <a:srgbClr val="002060"/>
                </a:solidFill>
              </a:rPr>
              <a:t>PhD</a:t>
            </a:r>
            <a:r>
              <a:rPr lang="nb-NO" dirty="0" smtClean="0">
                <a:solidFill>
                  <a:srgbClr val="002060"/>
                </a:solidFill>
              </a:rPr>
              <a:t>-, Postdoktor-arbeidsplaner 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Målrettet undervisningsopplegg (</a:t>
            </a:r>
            <a:r>
              <a:rPr lang="nb-NO" dirty="0" err="1" smtClean="0">
                <a:solidFill>
                  <a:srgbClr val="002060"/>
                </a:solidFill>
              </a:rPr>
              <a:t>UiO+NTNU</a:t>
            </a:r>
            <a:r>
              <a:rPr lang="nb-NO" dirty="0" smtClean="0">
                <a:solidFill>
                  <a:srgbClr val="002060"/>
                </a:solidFill>
              </a:rPr>
              <a:t>) utarbeides</a:t>
            </a:r>
          </a:p>
          <a:p>
            <a:pPr marL="0" indent="0">
              <a:buClr>
                <a:srgbClr val="C00000"/>
              </a:buClr>
              <a:buNone/>
            </a:pPr>
            <a:endParaRPr lang="nb-NO" dirty="0" smtClean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8283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002060"/>
                </a:solidFill>
              </a:rPr>
              <a:t>Konsortiumsavtalens §3:</a:t>
            </a:r>
            <a:endParaRPr lang="nb-NO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i="1" dirty="0">
                <a:solidFill>
                  <a:srgbClr val="002060"/>
                </a:solidFill>
              </a:rPr>
              <a:t>3.2	New consortium participants</a:t>
            </a:r>
            <a:endParaRPr lang="nb-NO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 </a:t>
            </a:r>
            <a:endParaRPr lang="nb-NO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A </a:t>
            </a:r>
            <a:r>
              <a:rPr lang="en-GB" dirty="0">
                <a:solidFill>
                  <a:srgbClr val="002060"/>
                </a:solidFill>
              </a:rPr>
              <a:t>consortium's </a:t>
            </a:r>
            <a:r>
              <a:rPr lang="en-GB" dirty="0" smtClean="0">
                <a:solidFill>
                  <a:srgbClr val="002060"/>
                </a:solidFill>
              </a:rPr>
              <a:t>Board </a:t>
            </a:r>
            <a:r>
              <a:rPr lang="en-GB" dirty="0">
                <a:solidFill>
                  <a:srgbClr val="002060"/>
                </a:solidFill>
              </a:rPr>
              <a:t>takes decisions on the inclusion of new consortium participants, which, subsequent to acceptance, will have the right to be represented on the </a:t>
            </a:r>
            <a:r>
              <a:rPr lang="en-GB" dirty="0" smtClean="0">
                <a:solidFill>
                  <a:srgbClr val="002060"/>
                </a:solidFill>
              </a:rPr>
              <a:t>Board</a:t>
            </a:r>
            <a:r>
              <a:rPr lang="en-GB" dirty="0">
                <a:solidFill>
                  <a:srgbClr val="002060"/>
                </a:solidFill>
              </a:rPr>
              <a:t>. Such decisions call for the unanimous approval of all consortium participants and require that the new consortium participant becomes party to the </a:t>
            </a:r>
            <a:r>
              <a:rPr lang="en-GB" dirty="0" smtClean="0">
                <a:solidFill>
                  <a:srgbClr val="002060"/>
                </a:solidFill>
              </a:rPr>
              <a:t>Consortium </a:t>
            </a:r>
            <a:r>
              <a:rPr lang="en-GB" dirty="0">
                <a:solidFill>
                  <a:srgbClr val="002060"/>
                </a:solidFill>
              </a:rPr>
              <a:t>agreement and signs a separate agreement under which the new consortium participant undertakes a commitment to:	</a:t>
            </a:r>
            <a:endParaRPr lang="nb-NO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-</a:t>
            </a:r>
            <a:r>
              <a:rPr lang="en-GB" dirty="0">
                <a:solidFill>
                  <a:srgbClr val="C00000"/>
                </a:solidFill>
              </a:rPr>
              <a:t>	</a:t>
            </a:r>
            <a:r>
              <a:rPr lang="en-GB" i="1" dirty="0" smtClean="0">
                <a:solidFill>
                  <a:srgbClr val="C00000"/>
                </a:solidFill>
              </a:rPr>
              <a:t>Perform </a:t>
            </a:r>
            <a:r>
              <a:rPr lang="en-GB" i="1" dirty="0">
                <a:solidFill>
                  <a:srgbClr val="C00000"/>
                </a:solidFill>
              </a:rPr>
              <a:t>its own R&amp;D activity related to and relevant for the project, as defined in more detail in Appendix 2 to the </a:t>
            </a:r>
            <a:r>
              <a:rPr lang="en-GB" i="1" dirty="0" smtClean="0">
                <a:solidFill>
                  <a:srgbClr val="C00000"/>
                </a:solidFill>
              </a:rPr>
              <a:t>Consortium </a:t>
            </a:r>
            <a:r>
              <a:rPr lang="en-GB" i="1" dirty="0">
                <a:solidFill>
                  <a:srgbClr val="C00000"/>
                </a:solidFill>
              </a:rPr>
              <a:t>agreement, and/or,</a:t>
            </a:r>
            <a:endParaRPr lang="nb-NO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rgbClr val="C00000"/>
                </a:solidFill>
              </a:rPr>
              <a:t>-</a:t>
            </a:r>
            <a:r>
              <a:rPr lang="en-GB" i="1" dirty="0">
                <a:solidFill>
                  <a:srgbClr val="C00000"/>
                </a:solidFill>
              </a:rPr>
              <a:t>	</a:t>
            </a:r>
            <a:r>
              <a:rPr lang="en-GB" i="1" dirty="0" smtClean="0">
                <a:solidFill>
                  <a:srgbClr val="C00000"/>
                </a:solidFill>
              </a:rPr>
              <a:t>Contribute </a:t>
            </a:r>
            <a:r>
              <a:rPr lang="en-GB" i="1" dirty="0">
                <a:solidFill>
                  <a:srgbClr val="C00000"/>
                </a:solidFill>
              </a:rPr>
              <a:t>financial resources and/or its own R&amp;D efforts, free of charge, to activities under the project, as defined in more detail in Appendix 3 to the </a:t>
            </a:r>
            <a:r>
              <a:rPr lang="en-GB" i="1" dirty="0" smtClean="0">
                <a:solidFill>
                  <a:srgbClr val="C00000"/>
                </a:solidFill>
              </a:rPr>
              <a:t>Consortium </a:t>
            </a:r>
            <a:r>
              <a:rPr lang="en-GB" i="1" dirty="0">
                <a:solidFill>
                  <a:srgbClr val="C00000"/>
                </a:solidFill>
              </a:rPr>
              <a:t>agreement.</a:t>
            </a:r>
            <a:endParaRPr lang="nb-NO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	</a:t>
            </a:r>
            <a:endParaRPr lang="nb-NO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New </a:t>
            </a:r>
            <a:r>
              <a:rPr lang="en-GB" dirty="0">
                <a:solidFill>
                  <a:srgbClr val="002060"/>
                </a:solidFill>
              </a:rPr>
              <a:t>consortium participants shall be approved by the Research Council pursuant Section 2.2 of the General Terms of Contract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23.09.2014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546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428" y="418654"/>
            <a:ext cx="8229600" cy="922114"/>
          </a:xfrm>
        </p:spPr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002060"/>
                </a:solidFill>
              </a:rPr>
              <a:t>Borregaards muligheter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3779912" y="2845445"/>
            <a:ext cx="1656184" cy="1296144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/>
              <a:t>Hydro-</a:t>
            </a:r>
            <a:r>
              <a:rPr lang="nb-NO" sz="1400" b="1" dirty="0" err="1" smtClean="0"/>
              <a:t>metallurgy</a:t>
            </a:r>
            <a:endParaRPr lang="nb-NO" sz="1400" b="1" dirty="0"/>
          </a:p>
        </p:txBody>
      </p:sp>
      <p:sp>
        <p:nvSpPr>
          <p:cNvPr id="6" name="Hexagon 5"/>
          <p:cNvSpPr/>
          <p:nvPr/>
        </p:nvSpPr>
        <p:spPr>
          <a:xfrm>
            <a:off x="3977156" y="1700808"/>
            <a:ext cx="1296144" cy="1029816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err="1" smtClean="0"/>
              <a:t>Analytical</a:t>
            </a:r>
            <a:endParaRPr lang="nb-NO" sz="1200" b="1" dirty="0"/>
          </a:p>
        </p:txBody>
      </p:sp>
      <p:sp>
        <p:nvSpPr>
          <p:cNvPr id="7" name="Hexagon 6"/>
          <p:cNvSpPr/>
          <p:nvPr/>
        </p:nvSpPr>
        <p:spPr>
          <a:xfrm>
            <a:off x="5201292" y="2420888"/>
            <a:ext cx="1242916" cy="990110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err="1" smtClean="0"/>
              <a:t>Chroma-tography</a:t>
            </a:r>
            <a:endParaRPr lang="nb-NO" sz="1200" b="1" dirty="0"/>
          </a:p>
        </p:txBody>
      </p:sp>
      <p:sp>
        <p:nvSpPr>
          <p:cNvPr id="8" name="Hexagon 7"/>
          <p:cNvSpPr/>
          <p:nvPr/>
        </p:nvSpPr>
        <p:spPr>
          <a:xfrm>
            <a:off x="5220072" y="3717032"/>
            <a:ext cx="1080120" cy="9361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FFFF00"/>
                </a:solidFill>
              </a:rPr>
              <a:t>Kinetics</a:t>
            </a:r>
          </a:p>
          <a:p>
            <a:pPr algn="ctr"/>
            <a:r>
              <a:rPr lang="nb-NO" sz="1200" dirty="0" smtClean="0">
                <a:solidFill>
                  <a:srgbClr val="FFFF00"/>
                </a:solidFill>
              </a:rPr>
              <a:t>RTD</a:t>
            </a:r>
            <a:endParaRPr lang="nb-NO" sz="1200" dirty="0">
              <a:solidFill>
                <a:srgbClr val="FFFF00"/>
              </a:solidFill>
            </a:endParaRPr>
          </a:p>
        </p:txBody>
      </p:sp>
      <p:sp>
        <p:nvSpPr>
          <p:cNvPr id="9" name="Hexagon 8"/>
          <p:cNvSpPr/>
          <p:nvPr/>
        </p:nvSpPr>
        <p:spPr>
          <a:xfrm>
            <a:off x="6217388" y="2915944"/>
            <a:ext cx="1378948" cy="121396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srgbClr val="FFFF00"/>
                </a:solidFill>
              </a:rPr>
              <a:t>Simulation</a:t>
            </a:r>
            <a:endParaRPr lang="nb-NO" sz="1200" dirty="0" smtClean="0">
              <a:solidFill>
                <a:srgbClr val="FFFF00"/>
              </a:solidFill>
            </a:endParaRPr>
          </a:p>
          <a:p>
            <a:pPr algn="ctr"/>
            <a:r>
              <a:rPr lang="nb-NO" sz="1200" dirty="0" err="1" smtClean="0">
                <a:solidFill>
                  <a:srgbClr val="FFFF00"/>
                </a:solidFill>
              </a:rPr>
              <a:t>Modelling</a:t>
            </a:r>
            <a:endParaRPr lang="nb-NO" sz="1200" dirty="0">
              <a:solidFill>
                <a:srgbClr val="FFFF00"/>
              </a:solidFill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2843808" y="2215716"/>
            <a:ext cx="1205356" cy="1069268"/>
          </a:xfrm>
          <a:prstGeom prst="hex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C00000"/>
                </a:solidFill>
              </a:rPr>
              <a:t>Mineral-</a:t>
            </a:r>
            <a:r>
              <a:rPr lang="nb-NO" sz="1200" dirty="0" err="1" smtClean="0">
                <a:solidFill>
                  <a:srgbClr val="C00000"/>
                </a:solidFill>
              </a:rPr>
              <a:t>ogy</a:t>
            </a:r>
            <a:endParaRPr lang="nb-NO" sz="1200" dirty="0">
              <a:solidFill>
                <a:srgbClr val="C00000"/>
              </a:solidFill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1691680" y="1664804"/>
            <a:ext cx="1296144" cy="1044116"/>
          </a:xfrm>
          <a:prstGeom prst="hex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srgbClr val="C00000"/>
                </a:solidFill>
              </a:rPr>
              <a:t>Geo-chemistry</a:t>
            </a:r>
            <a:endParaRPr lang="nb-NO" sz="1200" dirty="0">
              <a:solidFill>
                <a:srgbClr val="C00000"/>
              </a:solidFill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6188716" y="4285605"/>
            <a:ext cx="1479628" cy="115961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err="1" smtClean="0">
                <a:solidFill>
                  <a:srgbClr val="FFFF00"/>
                </a:solidFill>
              </a:rPr>
              <a:t>Process</a:t>
            </a:r>
            <a:r>
              <a:rPr lang="nb-NO" sz="1200" b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nb-NO" sz="1200" b="1" dirty="0" err="1" smtClean="0">
                <a:solidFill>
                  <a:srgbClr val="FFFF00"/>
                </a:solidFill>
              </a:rPr>
              <a:t>chemistry</a:t>
            </a:r>
            <a:endParaRPr lang="nb-NO" sz="1200" b="1" dirty="0">
              <a:solidFill>
                <a:srgbClr val="FFFF00"/>
              </a:solidFill>
            </a:endParaRPr>
          </a:p>
        </p:txBody>
      </p:sp>
      <p:sp>
        <p:nvSpPr>
          <p:cNvPr id="13" name="Hexagon 12"/>
          <p:cNvSpPr/>
          <p:nvPr/>
        </p:nvSpPr>
        <p:spPr>
          <a:xfrm>
            <a:off x="1654128" y="4149080"/>
            <a:ext cx="1368152" cy="10441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err="1" smtClean="0">
                <a:solidFill>
                  <a:srgbClr val="FFFF00"/>
                </a:solidFill>
              </a:rPr>
              <a:t>Organic</a:t>
            </a:r>
            <a:r>
              <a:rPr lang="nb-NO" sz="1200" b="1" dirty="0" smtClean="0">
                <a:solidFill>
                  <a:srgbClr val="FFFF00"/>
                </a:solidFill>
              </a:rPr>
              <a:t> absorbents</a:t>
            </a:r>
            <a:endParaRPr lang="nb-NO" sz="1200" b="1" dirty="0">
              <a:solidFill>
                <a:srgbClr val="002060"/>
              </a:solidFill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2915816" y="4743643"/>
            <a:ext cx="1080120" cy="9361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srgbClr val="FFFF00"/>
                </a:solidFill>
              </a:rPr>
              <a:t>Nano-tech</a:t>
            </a:r>
            <a:r>
              <a:rPr lang="nb-NO" sz="1200" dirty="0" smtClean="0">
                <a:solidFill>
                  <a:srgbClr val="FFFF00"/>
                </a:solidFill>
              </a:rPr>
              <a:t>.</a:t>
            </a:r>
            <a:endParaRPr lang="nb-NO" sz="1200" dirty="0">
              <a:solidFill>
                <a:srgbClr val="FFFF00"/>
              </a:solidFill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5220072" y="4805637"/>
            <a:ext cx="1080120" cy="9361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srgbClr val="FFFF00"/>
                </a:solidFill>
              </a:rPr>
              <a:t>Chemo-metry</a:t>
            </a:r>
            <a:endParaRPr lang="nb-NO" sz="1200" dirty="0">
              <a:solidFill>
                <a:srgbClr val="FFFF00"/>
              </a:solidFill>
            </a:endParaRPr>
          </a:p>
        </p:txBody>
      </p:sp>
      <p:sp>
        <p:nvSpPr>
          <p:cNvPr id="16" name="Hexagon 15"/>
          <p:cNvSpPr/>
          <p:nvPr/>
        </p:nvSpPr>
        <p:spPr>
          <a:xfrm>
            <a:off x="3977156" y="4213597"/>
            <a:ext cx="1296144" cy="1060092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Nuclear &amp;</a:t>
            </a:r>
          </a:p>
          <a:p>
            <a:pPr algn="ctr"/>
            <a:r>
              <a:rPr lang="nb-NO" sz="1200" dirty="0" err="1" smtClean="0"/>
              <a:t>Radioch</a:t>
            </a:r>
            <a:r>
              <a:rPr lang="nb-NO" sz="1200" dirty="0" smtClean="0"/>
              <a:t>.</a:t>
            </a:r>
            <a:endParaRPr lang="nb-NO" sz="1200" dirty="0"/>
          </a:p>
        </p:txBody>
      </p:sp>
      <p:sp>
        <p:nvSpPr>
          <p:cNvPr id="17" name="Hexagon 16"/>
          <p:cNvSpPr/>
          <p:nvPr/>
        </p:nvSpPr>
        <p:spPr>
          <a:xfrm>
            <a:off x="2915816" y="3673537"/>
            <a:ext cx="1080120" cy="9361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FFFF00"/>
                </a:solidFill>
              </a:rPr>
              <a:t>NMR</a:t>
            </a:r>
          </a:p>
          <a:p>
            <a:pPr algn="ctr"/>
            <a:r>
              <a:rPr lang="nb-NO" sz="1200" dirty="0" smtClean="0">
                <a:solidFill>
                  <a:srgbClr val="FFFF00"/>
                </a:solidFill>
              </a:rPr>
              <a:t>FTIR</a:t>
            </a:r>
          </a:p>
          <a:p>
            <a:pPr algn="ctr"/>
            <a:r>
              <a:rPr lang="nb-NO" sz="1200" dirty="0" smtClean="0">
                <a:solidFill>
                  <a:srgbClr val="002060"/>
                </a:solidFill>
              </a:rPr>
              <a:t>…</a:t>
            </a:r>
            <a:endParaRPr lang="nb-NO" sz="1200" dirty="0">
              <a:solidFill>
                <a:srgbClr val="002060"/>
              </a:solidFill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5148064" y="1261269"/>
            <a:ext cx="1296144" cy="1080120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err="1" smtClean="0"/>
              <a:t>Environ</a:t>
            </a:r>
            <a:r>
              <a:rPr lang="nb-NO" sz="1200" b="1" dirty="0" smtClean="0"/>
              <a:t>-mental</a:t>
            </a:r>
            <a:endParaRPr lang="nb-NO" sz="1200" b="1" dirty="0"/>
          </a:p>
        </p:txBody>
      </p:sp>
      <p:sp>
        <p:nvSpPr>
          <p:cNvPr id="19" name="Hexagon 18"/>
          <p:cNvSpPr/>
          <p:nvPr/>
        </p:nvSpPr>
        <p:spPr>
          <a:xfrm>
            <a:off x="1763688" y="2960948"/>
            <a:ext cx="1296144" cy="1044116"/>
          </a:xfrm>
          <a:prstGeom prst="hex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err="1" smtClean="0">
                <a:solidFill>
                  <a:srgbClr val="C00000"/>
                </a:solidFill>
              </a:rPr>
              <a:t>Floatation</a:t>
            </a:r>
            <a:r>
              <a:rPr lang="nb-NO" sz="1200" b="1" dirty="0" smtClean="0">
                <a:solidFill>
                  <a:srgbClr val="C00000"/>
                </a:solidFill>
              </a:rPr>
              <a:t>  </a:t>
            </a:r>
            <a:r>
              <a:rPr lang="nb-NO" sz="1200" b="1" dirty="0" err="1" smtClean="0">
                <a:solidFill>
                  <a:srgbClr val="C00000"/>
                </a:solidFill>
              </a:rPr>
              <a:t>chemicals</a:t>
            </a:r>
            <a:endParaRPr lang="nb-NO" sz="1200" b="1" dirty="0">
              <a:solidFill>
                <a:srgbClr val="C00000"/>
              </a:solidFill>
            </a:endParaRPr>
          </a:p>
        </p:txBody>
      </p:sp>
      <p:sp>
        <p:nvSpPr>
          <p:cNvPr id="20" name="Hexagon 19"/>
          <p:cNvSpPr/>
          <p:nvPr/>
        </p:nvSpPr>
        <p:spPr>
          <a:xfrm>
            <a:off x="6300192" y="1862485"/>
            <a:ext cx="1080120" cy="936104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/>
              <a:t>Re-</a:t>
            </a:r>
            <a:r>
              <a:rPr lang="nb-NO" sz="1200" b="1" dirty="0" err="1" smtClean="0"/>
              <a:t>cycling</a:t>
            </a:r>
            <a:endParaRPr lang="nb-NO" sz="12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98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002060"/>
                </a:solidFill>
              </a:rPr>
              <a:t>Hva er det i det for Borregaard?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Utvikle selektive absorbenter og </a:t>
            </a:r>
            <a:r>
              <a:rPr lang="nb-NO" dirty="0" err="1" smtClean="0">
                <a:solidFill>
                  <a:srgbClr val="002060"/>
                </a:solidFill>
              </a:rPr>
              <a:t>ekstraktanter</a:t>
            </a:r>
            <a:r>
              <a:rPr lang="nb-NO" dirty="0" smtClean="0">
                <a:solidFill>
                  <a:srgbClr val="002060"/>
                </a:solidFill>
              </a:rPr>
              <a:t> for mange metaller og toksiske forbindelser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Muligheter for å utvikler spesialkjemikalier for bruk innen hydrometallurgi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Kontakt med annen norsk prosesskjemisk industri</a:t>
            </a:r>
          </a:p>
          <a:p>
            <a:pPr>
              <a:buClr>
                <a:srgbClr val="C00000"/>
              </a:buClr>
            </a:pPr>
            <a:r>
              <a:rPr lang="nb-NO" dirty="0">
                <a:solidFill>
                  <a:srgbClr val="002060"/>
                </a:solidFill>
              </a:rPr>
              <a:t>Kontakt med </a:t>
            </a:r>
            <a:r>
              <a:rPr lang="nb-NO" dirty="0" smtClean="0">
                <a:solidFill>
                  <a:srgbClr val="002060"/>
                </a:solidFill>
              </a:rPr>
              <a:t>norske universiteter og forskningsinstitutter</a:t>
            </a:r>
            <a:endParaRPr lang="en-GB" dirty="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</a:pPr>
            <a:r>
              <a:rPr lang="en-GB" dirty="0" smtClean="0">
                <a:solidFill>
                  <a:srgbClr val="002060"/>
                </a:solidFill>
              </a:rPr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18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002060"/>
                </a:solidFill>
              </a:rPr>
              <a:t>Innhold:</a:t>
            </a:r>
            <a:endParaRPr lang="nb-NO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Bakgrunn for hydrometallurgi</a:t>
            </a:r>
          </a:p>
          <a:p>
            <a:pPr lvl="1"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Samfunnets behov</a:t>
            </a:r>
          </a:p>
          <a:p>
            <a:pPr lvl="1"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Industriens behov</a:t>
            </a:r>
          </a:p>
          <a:p>
            <a:pPr>
              <a:buClr>
                <a:srgbClr val="C00000"/>
              </a:buClr>
            </a:pPr>
            <a:r>
              <a:rPr lang="nb-NO" dirty="0" err="1" smtClean="0">
                <a:solidFill>
                  <a:srgbClr val="002060"/>
                </a:solidFill>
              </a:rPr>
              <a:t>Hydromet</a:t>
            </a:r>
            <a:r>
              <a:rPr lang="nb-NO" dirty="0" smtClean="0">
                <a:solidFill>
                  <a:srgbClr val="002060"/>
                </a:solidFill>
              </a:rPr>
              <a:t> per i dag</a:t>
            </a:r>
          </a:p>
          <a:p>
            <a:pPr lvl="1"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Visjon, formål og arbeidspakker</a:t>
            </a:r>
          </a:p>
          <a:p>
            <a:pPr lvl="1"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Deltakere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Samarbeidsmuligheter med Borregaard?</a:t>
            </a:r>
          </a:p>
          <a:p>
            <a:pPr marL="0" indent="0">
              <a:buClr>
                <a:srgbClr val="C00000"/>
              </a:buClr>
              <a:buNone/>
            </a:pP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004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002060"/>
                </a:solidFill>
              </a:rPr>
              <a:t>Bakgrunn</a:t>
            </a:r>
            <a:endParaRPr lang="nb-NO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nb-NO" b="1" dirty="0" smtClean="0">
                <a:solidFill>
                  <a:srgbClr val="002060"/>
                </a:solidFill>
              </a:rPr>
              <a:t>Samfunnets behov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Moderne teknologi trenger mange sjeldne grunnstoffer i høy renhet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Kina har vært for dominerende som leverandør av råstoff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Norges ressurser kan utnyttes bedre – skape framtidens arbeidsplasser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nb-NO" b="1" dirty="0" smtClean="0">
                <a:solidFill>
                  <a:srgbClr val="002060"/>
                </a:solidFill>
              </a:rPr>
              <a:t>Industriens behov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Etablert industri nærmer seg et generasjonsskille – kompetanse må utvikles og overføres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Ny teknologi må benyttes og utvikles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Miljøvennlige prosesser for fattigere råstoff må utvikles</a:t>
            </a:r>
          </a:p>
          <a:p>
            <a:pPr>
              <a:buClr>
                <a:srgbClr val="C00000"/>
              </a:buClr>
            </a:pP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78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513" y="260648"/>
            <a:ext cx="8867660" cy="64807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Økende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markeder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innen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miljøteknologi</a:t>
            </a:r>
            <a:r>
              <a:rPr lang="en-US" sz="3200" dirty="0" smtClean="0">
                <a:solidFill>
                  <a:srgbClr val="002060"/>
                </a:solidFill>
              </a:rPr>
              <a:t>: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589792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034556"/>
            <a:ext cx="5699309" cy="3562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124744"/>
            <a:ext cx="1321605" cy="17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80974" y="1019121"/>
            <a:ext cx="1715362" cy="2039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X2000in USA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05" y="4725144"/>
            <a:ext cx="1986441" cy="2120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18638" y="5209487"/>
            <a:ext cx="1296144" cy="11521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915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476672"/>
            <a:ext cx="8229600" cy="868363"/>
          </a:xfrm>
        </p:spPr>
        <p:txBody>
          <a:bodyPr>
            <a:normAutofit/>
          </a:bodyPr>
          <a:lstStyle/>
          <a:p>
            <a:r>
              <a:rPr lang="nb-NO" sz="3600" dirty="0" smtClean="0">
                <a:solidFill>
                  <a:srgbClr val="002060"/>
                </a:solidFill>
              </a:rPr>
              <a:t>Det periodiske system</a:t>
            </a:r>
            <a:endParaRPr lang="en-GB" sz="3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File:Periodic tabl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83999"/>
            <a:ext cx="8628112" cy="485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0840" y="3068960"/>
            <a:ext cx="432048" cy="20162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110880" y="5085184"/>
            <a:ext cx="6624736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207224" y="3140968"/>
            <a:ext cx="504056" cy="13681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11080" y="3140968"/>
            <a:ext cx="1296144" cy="136815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86744" y="2348880"/>
            <a:ext cx="432048" cy="12961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071320" y="3140968"/>
            <a:ext cx="936104" cy="136815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182888" y="3645024"/>
            <a:ext cx="1728192" cy="86409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82888" y="4509120"/>
            <a:ext cx="6048672" cy="43204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/>
          <p:cNvSpPr/>
          <p:nvPr/>
        </p:nvSpPr>
        <p:spPr>
          <a:xfrm>
            <a:off x="2110880" y="5589240"/>
            <a:ext cx="6624736" cy="50405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799512" y="2348880"/>
            <a:ext cx="432048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836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706090"/>
          </a:xfrm>
        </p:spPr>
        <p:txBody>
          <a:bodyPr>
            <a:normAutofit/>
          </a:bodyPr>
          <a:lstStyle/>
          <a:p>
            <a:r>
              <a:rPr lang="nb-NO" sz="3600" dirty="0" smtClean="0">
                <a:solidFill>
                  <a:srgbClr val="002060"/>
                </a:solidFill>
              </a:rPr>
              <a:t>Steg innen utviklingen av et mineralprosjekt</a:t>
            </a:r>
            <a:endParaRPr lang="nb-NO" sz="36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08CBA-86C6-4148-93DA-2F614746CF6D}" type="slidenum">
              <a:rPr lang="nb-NO" smtClean="0"/>
              <a:t>6</a:t>
            </a:fld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740351" cy="503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16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428" y="418654"/>
            <a:ext cx="8229600" cy="922114"/>
          </a:xfrm>
        </p:spPr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002060"/>
                </a:solidFill>
              </a:rPr>
              <a:t>Hydrometallurgi og kjemi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3779912" y="2845445"/>
            <a:ext cx="1656184" cy="1296144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/>
              <a:t>Hydro-</a:t>
            </a:r>
            <a:r>
              <a:rPr lang="nb-NO" sz="1400" b="1" dirty="0" err="1" smtClean="0"/>
              <a:t>metallurgy</a:t>
            </a:r>
            <a:endParaRPr lang="nb-NO" sz="1400" b="1" dirty="0"/>
          </a:p>
        </p:txBody>
      </p:sp>
      <p:sp>
        <p:nvSpPr>
          <p:cNvPr id="6" name="Hexagon 5"/>
          <p:cNvSpPr/>
          <p:nvPr/>
        </p:nvSpPr>
        <p:spPr>
          <a:xfrm>
            <a:off x="3977156" y="1700808"/>
            <a:ext cx="1296144" cy="1029816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/>
              <a:t>Analytical</a:t>
            </a:r>
            <a:endParaRPr lang="nb-NO" sz="1200" dirty="0"/>
          </a:p>
        </p:txBody>
      </p:sp>
      <p:sp>
        <p:nvSpPr>
          <p:cNvPr id="7" name="Hexagon 6"/>
          <p:cNvSpPr/>
          <p:nvPr/>
        </p:nvSpPr>
        <p:spPr>
          <a:xfrm>
            <a:off x="5201292" y="2420888"/>
            <a:ext cx="1242916" cy="990110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/>
              <a:t>Chroma-tography</a:t>
            </a:r>
            <a:endParaRPr lang="nb-NO" sz="1200" dirty="0"/>
          </a:p>
        </p:txBody>
      </p:sp>
      <p:sp>
        <p:nvSpPr>
          <p:cNvPr id="8" name="Hexagon 7"/>
          <p:cNvSpPr/>
          <p:nvPr/>
        </p:nvSpPr>
        <p:spPr>
          <a:xfrm>
            <a:off x="5220072" y="3717032"/>
            <a:ext cx="1080120" cy="9361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FFFF00"/>
                </a:solidFill>
              </a:rPr>
              <a:t>Kinetics</a:t>
            </a:r>
          </a:p>
          <a:p>
            <a:pPr algn="ctr"/>
            <a:r>
              <a:rPr lang="nb-NO" sz="1200" dirty="0" smtClean="0">
                <a:solidFill>
                  <a:srgbClr val="FFFF00"/>
                </a:solidFill>
              </a:rPr>
              <a:t>RTD</a:t>
            </a:r>
            <a:endParaRPr lang="nb-NO" sz="1200" dirty="0">
              <a:solidFill>
                <a:srgbClr val="FFFF00"/>
              </a:solidFill>
            </a:endParaRPr>
          </a:p>
        </p:txBody>
      </p:sp>
      <p:sp>
        <p:nvSpPr>
          <p:cNvPr id="9" name="Hexagon 8"/>
          <p:cNvSpPr/>
          <p:nvPr/>
        </p:nvSpPr>
        <p:spPr>
          <a:xfrm>
            <a:off x="6217388" y="2915944"/>
            <a:ext cx="1378948" cy="121396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srgbClr val="FFFF00"/>
                </a:solidFill>
              </a:rPr>
              <a:t>Simulation</a:t>
            </a:r>
            <a:endParaRPr lang="nb-NO" sz="1200" dirty="0" smtClean="0">
              <a:solidFill>
                <a:srgbClr val="FFFF00"/>
              </a:solidFill>
            </a:endParaRPr>
          </a:p>
          <a:p>
            <a:pPr algn="ctr"/>
            <a:r>
              <a:rPr lang="nb-NO" sz="1200" dirty="0" err="1" smtClean="0">
                <a:solidFill>
                  <a:srgbClr val="FFFF00"/>
                </a:solidFill>
              </a:rPr>
              <a:t>Modelling</a:t>
            </a:r>
            <a:endParaRPr lang="nb-NO" sz="1200" dirty="0">
              <a:solidFill>
                <a:srgbClr val="FFFF00"/>
              </a:solidFill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2843808" y="2215716"/>
            <a:ext cx="1205356" cy="1069268"/>
          </a:xfrm>
          <a:prstGeom prst="hex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C00000"/>
                </a:solidFill>
              </a:rPr>
              <a:t>Mineral-</a:t>
            </a:r>
            <a:r>
              <a:rPr lang="nb-NO" sz="1200" dirty="0" err="1" smtClean="0">
                <a:solidFill>
                  <a:srgbClr val="C00000"/>
                </a:solidFill>
              </a:rPr>
              <a:t>ogy</a:t>
            </a:r>
            <a:endParaRPr lang="nb-NO" sz="1200" dirty="0">
              <a:solidFill>
                <a:srgbClr val="C00000"/>
              </a:solidFill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1763688" y="1664804"/>
            <a:ext cx="1296144" cy="1044116"/>
          </a:xfrm>
          <a:prstGeom prst="hex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srgbClr val="C00000"/>
                </a:solidFill>
              </a:rPr>
              <a:t>Geo-chemistry</a:t>
            </a:r>
            <a:endParaRPr lang="nb-NO" sz="1200" dirty="0">
              <a:solidFill>
                <a:srgbClr val="C00000"/>
              </a:solidFill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6188716" y="4285605"/>
            <a:ext cx="1479628" cy="115961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srgbClr val="FFFF00"/>
                </a:solidFill>
              </a:rPr>
              <a:t>Process</a:t>
            </a:r>
            <a:r>
              <a:rPr lang="nb-NO" sz="12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nb-NO" sz="1200" dirty="0" err="1" smtClean="0">
                <a:solidFill>
                  <a:srgbClr val="FFFF00"/>
                </a:solidFill>
              </a:rPr>
              <a:t>chemistry</a:t>
            </a:r>
            <a:endParaRPr lang="nb-NO" sz="1200" dirty="0">
              <a:solidFill>
                <a:srgbClr val="FFFF00"/>
              </a:solidFill>
            </a:endParaRPr>
          </a:p>
        </p:txBody>
      </p:sp>
      <p:sp>
        <p:nvSpPr>
          <p:cNvPr id="13" name="Hexagon 12"/>
          <p:cNvSpPr/>
          <p:nvPr/>
        </p:nvSpPr>
        <p:spPr>
          <a:xfrm>
            <a:off x="1654128" y="4149080"/>
            <a:ext cx="1368152" cy="10441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srgbClr val="FFFF00"/>
                </a:solidFill>
              </a:rPr>
              <a:t>Organic</a:t>
            </a:r>
            <a:r>
              <a:rPr lang="nb-NO" sz="1200" dirty="0" smtClean="0">
                <a:solidFill>
                  <a:srgbClr val="FFFF00"/>
                </a:solidFill>
              </a:rPr>
              <a:t>/</a:t>
            </a:r>
          </a:p>
          <a:p>
            <a:pPr algn="ctr"/>
            <a:r>
              <a:rPr lang="nb-NO" sz="1200" dirty="0" err="1" smtClean="0">
                <a:solidFill>
                  <a:srgbClr val="FFFF00"/>
                </a:solidFill>
              </a:rPr>
              <a:t>Metalorg</a:t>
            </a:r>
            <a:r>
              <a:rPr lang="nb-NO" sz="1200" dirty="0" smtClean="0">
                <a:solidFill>
                  <a:srgbClr val="002060"/>
                </a:solidFill>
              </a:rPr>
              <a:t>.</a:t>
            </a:r>
            <a:endParaRPr lang="nb-NO" sz="1200" dirty="0">
              <a:solidFill>
                <a:srgbClr val="002060"/>
              </a:solidFill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2915816" y="4743643"/>
            <a:ext cx="1080120" cy="9361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srgbClr val="FFFF00"/>
                </a:solidFill>
              </a:rPr>
              <a:t>Nano-tech</a:t>
            </a:r>
            <a:r>
              <a:rPr lang="nb-NO" sz="1200" dirty="0" smtClean="0">
                <a:solidFill>
                  <a:srgbClr val="FFFF00"/>
                </a:solidFill>
              </a:rPr>
              <a:t>.</a:t>
            </a:r>
            <a:endParaRPr lang="nb-NO" sz="1200" dirty="0">
              <a:solidFill>
                <a:srgbClr val="FFFF00"/>
              </a:solidFill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5220072" y="4805637"/>
            <a:ext cx="1080120" cy="9361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srgbClr val="FFFF00"/>
                </a:solidFill>
              </a:rPr>
              <a:t>Chemo-metry</a:t>
            </a:r>
            <a:endParaRPr lang="nb-NO" sz="1200" dirty="0">
              <a:solidFill>
                <a:srgbClr val="FFFF00"/>
              </a:solidFill>
            </a:endParaRPr>
          </a:p>
        </p:txBody>
      </p:sp>
      <p:sp>
        <p:nvSpPr>
          <p:cNvPr id="16" name="Hexagon 15"/>
          <p:cNvSpPr/>
          <p:nvPr/>
        </p:nvSpPr>
        <p:spPr>
          <a:xfrm>
            <a:off x="3977156" y="4213597"/>
            <a:ext cx="1296144" cy="1060092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Nuclear &amp;</a:t>
            </a:r>
          </a:p>
          <a:p>
            <a:pPr algn="ctr"/>
            <a:r>
              <a:rPr lang="nb-NO" sz="1200" dirty="0" err="1" smtClean="0"/>
              <a:t>Radioch</a:t>
            </a:r>
            <a:r>
              <a:rPr lang="nb-NO" sz="1200" dirty="0" smtClean="0"/>
              <a:t>.</a:t>
            </a:r>
            <a:endParaRPr lang="nb-NO" sz="1200" dirty="0"/>
          </a:p>
        </p:txBody>
      </p:sp>
      <p:sp>
        <p:nvSpPr>
          <p:cNvPr id="17" name="Hexagon 16"/>
          <p:cNvSpPr/>
          <p:nvPr/>
        </p:nvSpPr>
        <p:spPr>
          <a:xfrm>
            <a:off x="2915816" y="3673537"/>
            <a:ext cx="1080120" cy="9361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FFFF00"/>
                </a:solidFill>
              </a:rPr>
              <a:t>NMR</a:t>
            </a:r>
          </a:p>
          <a:p>
            <a:pPr algn="ctr"/>
            <a:r>
              <a:rPr lang="nb-NO" sz="1200" dirty="0" smtClean="0">
                <a:solidFill>
                  <a:srgbClr val="FFFF00"/>
                </a:solidFill>
              </a:rPr>
              <a:t>FTIR</a:t>
            </a:r>
          </a:p>
          <a:p>
            <a:pPr algn="ctr"/>
            <a:r>
              <a:rPr lang="nb-NO" sz="1200" dirty="0" smtClean="0">
                <a:solidFill>
                  <a:srgbClr val="002060"/>
                </a:solidFill>
              </a:rPr>
              <a:t>…</a:t>
            </a:r>
            <a:endParaRPr lang="nb-NO" sz="1200" dirty="0">
              <a:solidFill>
                <a:srgbClr val="002060"/>
              </a:solidFill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5148064" y="1261269"/>
            <a:ext cx="1296144" cy="1080120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/>
              <a:t>Environ</a:t>
            </a:r>
            <a:r>
              <a:rPr lang="nb-NO" sz="1200" dirty="0" smtClean="0"/>
              <a:t>-mental</a:t>
            </a:r>
            <a:endParaRPr lang="nb-NO" sz="1200" dirty="0"/>
          </a:p>
        </p:txBody>
      </p:sp>
      <p:sp>
        <p:nvSpPr>
          <p:cNvPr id="19" name="Hexagon 18"/>
          <p:cNvSpPr/>
          <p:nvPr/>
        </p:nvSpPr>
        <p:spPr>
          <a:xfrm>
            <a:off x="1763688" y="2888940"/>
            <a:ext cx="1296144" cy="1044116"/>
          </a:xfrm>
          <a:prstGeom prst="hex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srgbClr val="C00000"/>
                </a:solidFill>
              </a:rPr>
              <a:t>Benefici-ation</a:t>
            </a:r>
            <a:r>
              <a:rPr lang="nb-NO" sz="1200" dirty="0" smtClean="0">
                <a:solidFill>
                  <a:srgbClr val="C00000"/>
                </a:solidFill>
              </a:rPr>
              <a:t>  </a:t>
            </a:r>
            <a:r>
              <a:rPr lang="nb-NO" sz="1200" dirty="0" err="1" smtClean="0">
                <a:solidFill>
                  <a:srgbClr val="C00000"/>
                </a:solidFill>
              </a:rPr>
              <a:t>methods</a:t>
            </a:r>
            <a:endParaRPr lang="nb-NO" sz="1200" dirty="0">
              <a:solidFill>
                <a:srgbClr val="C00000"/>
              </a:solidFill>
            </a:endParaRPr>
          </a:p>
        </p:txBody>
      </p:sp>
      <p:sp>
        <p:nvSpPr>
          <p:cNvPr id="20" name="Hexagon 19"/>
          <p:cNvSpPr/>
          <p:nvPr/>
        </p:nvSpPr>
        <p:spPr>
          <a:xfrm>
            <a:off x="6300192" y="1862485"/>
            <a:ext cx="1080120" cy="936104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Re-</a:t>
            </a:r>
            <a:r>
              <a:rPr lang="nb-NO" sz="1200" dirty="0" err="1" smtClean="0"/>
              <a:t>cycling</a:t>
            </a:r>
            <a:endParaRPr lang="nb-NO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096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err="1" smtClean="0">
                <a:solidFill>
                  <a:srgbClr val="002060"/>
                </a:solidFill>
              </a:rPr>
              <a:t>Hydromet</a:t>
            </a:r>
            <a:endParaRPr lang="nb-NO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nb-NO" dirty="0" smtClean="0">
                <a:solidFill>
                  <a:srgbClr val="002060"/>
                </a:solidFill>
              </a:rPr>
              <a:t>Invitasjon gikk til: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UiO 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NTNU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SINTEF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IFE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nb-NO" dirty="0" smtClean="0">
                <a:solidFill>
                  <a:srgbClr val="002060"/>
                </a:solidFill>
              </a:rPr>
              <a:t>Invitasjon gikk til: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YARA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Boliden Odda</a:t>
            </a:r>
          </a:p>
          <a:p>
            <a:pPr>
              <a:buClr>
                <a:srgbClr val="C00000"/>
              </a:buClr>
            </a:pPr>
            <a:r>
              <a:rPr lang="nb-NO" dirty="0" err="1" smtClean="0">
                <a:solidFill>
                  <a:srgbClr val="002060"/>
                </a:solidFill>
              </a:rPr>
              <a:t>Glencore</a:t>
            </a:r>
            <a:r>
              <a:rPr lang="nb-NO" dirty="0" smtClean="0">
                <a:solidFill>
                  <a:srgbClr val="002060"/>
                </a:solidFill>
              </a:rPr>
              <a:t> Nikkelverk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KA Rasmussen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Elkem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GE Healthcare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Nordic Mining</a:t>
            </a:r>
          </a:p>
          <a:p>
            <a:pPr>
              <a:buClr>
                <a:srgbClr val="C00000"/>
              </a:buClr>
            </a:pPr>
            <a:r>
              <a:rPr lang="nb-NO" dirty="0" err="1" smtClean="0">
                <a:solidFill>
                  <a:srgbClr val="002060"/>
                </a:solidFill>
              </a:rPr>
              <a:t>Intex</a:t>
            </a:r>
            <a:r>
              <a:rPr lang="nb-NO" dirty="0" smtClean="0">
                <a:solidFill>
                  <a:srgbClr val="002060"/>
                </a:solidFill>
              </a:rPr>
              <a:t> Resources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Titania</a:t>
            </a:r>
          </a:p>
          <a:p>
            <a:pPr>
              <a:buClr>
                <a:srgbClr val="C00000"/>
              </a:buClr>
            </a:pPr>
            <a:r>
              <a:rPr lang="nb-NO" dirty="0" smtClean="0">
                <a:solidFill>
                  <a:srgbClr val="002060"/>
                </a:solidFill>
              </a:rPr>
              <a:t>Borregaard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327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002060"/>
                </a:solidFill>
              </a:rPr>
              <a:t>Borregaards svar:</a:t>
            </a:r>
            <a:endParaRPr lang="nb-NO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/>
              <a:t>Hei igjen 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Takk for henvendelsen, men dette ligger langt utenfor vårt interessefelt 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Vennlig hilsen/best </a:t>
            </a:r>
            <a:r>
              <a:rPr lang="nb-NO" dirty="0" err="1"/>
              <a:t>regards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Gisle L Johansen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Senior Vice President R&amp;D and Business Development</a:t>
            </a:r>
            <a:br>
              <a:rPr lang="nb-NO" dirty="0"/>
            </a:br>
            <a:r>
              <a:rPr lang="nb-NO" dirty="0"/>
              <a:t>Borregaard AS</a:t>
            </a:r>
            <a:br>
              <a:rPr lang="nb-NO" dirty="0"/>
            </a:br>
            <a:r>
              <a:rPr lang="nb-NO" dirty="0"/>
              <a:t>Phone: +4791339719</a:t>
            </a:r>
            <a:br>
              <a:rPr lang="nb-NO" dirty="0"/>
            </a:br>
            <a:r>
              <a:rPr lang="nb-NO" u="sng" dirty="0">
                <a:hlinkClick r:id="rId2"/>
              </a:rPr>
              <a:t>www.borregaard.com</a:t>
            </a:r>
            <a:r>
              <a:rPr lang="nb-NO" dirty="0"/>
              <a:t> </a:t>
            </a:r>
            <a:br>
              <a:rPr lang="nb-NO" dirty="0"/>
            </a:b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23.09.2014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HYDROMET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F561-D4DF-4BE2-94D3-DE75A917D9BB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03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11986</TotalTime>
  <Words>565</Words>
  <Application>Microsoft Office PowerPoint</Application>
  <PresentationFormat>On-screen Show (4:3)</PresentationFormat>
  <Paragraphs>199</Paragraphs>
  <Slides>17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HYDROMET - Energy- and environmentally friendly hydrometallurgical technology for exploitation and refining of complex and poor mineral resources</vt:lpstr>
      <vt:lpstr>Innhold:</vt:lpstr>
      <vt:lpstr>Bakgrunn</vt:lpstr>
      <vt:lpstr>Økende markeder innen miljøteknologi:</vt:lpstr>
      <vt:lpstr>Det periodiske system</vt:lpstr>
      <vt:lpstr>Steg innen utviklingen av et mineralprosjekt</vt:lpstr>
      <vt:lpstr>Hydrometallurgi og kjemi</vt:lpstr>
      <vt:lpstr>Hydromet</vt:lpstr>
      <vt:lpstr>Borregaards svar:</vt:lpstr>
      <vt:lpstr>Hydromet</vt:lpstr>
      <vt:lpstr>Hydromet –  et kompetansebyggende prosjekt</vt:lpstr>
      <vt:lpstr>Anticipated results of the project:</vt:lpstr>
      <vt:lpstr>Industripartnernes prioriteringer:</vt:lpstr>
      <vt:lpstr>Prosjektstatus:</vt:lpstr>
      <vt:lpstr>Konsortiumsavtalens §3:</vt:lpstr>
      <vt:lpstr>Borregaards muligheter</vt:lpstr>
      <vt:lpstr>Hva er det i det for Borregaard?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 Øistein Eriksen</dc:creator>
  <cp:lastModifiedBy>Jon Petter Omtvedt</cp:lastModifiedBy>
  <cp:revision>40</cp:revision>
  <dcterms:created xsi:type="dcterms:W3CDTF">2014-08-18T07:30:36Z</dcterms:created>
  <dcterms:modified xsi:type="dcterms:W3CDTF">2014-09-22T13:54:20Z</dcterms:modified>
</cp:coreProperties>
</file>